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1" r:id="rId1"/>
  </p:sldMasterIdLst>
  <p:notesMasterIdLst>
    <p:notesMasterId r:id="rId14"/>
  </p:notesMasterIdLst>
  <p:sldIdLst>
    <p:sldId id="273" r:id="rId2"/>
    <p:sldId id="277" r:id="rId3"/>
    <p:sldId id="275" r:id="rId4"/>
    <p:sldId id="260" r:id="rId5"/>
    <p:sldId id="279" r:id="rId6"/>
    <p:sldId id="276" r:id="rId7"/>
    <p:sldId id="278" r:id="rId8"/>
    <p:sldId id="262" r:id="rId9"/>
    <p:sldId id="274" r:id="rId10"/>
    <p:sldId id="272" r:id="rId11"/>
    <p:sldId id="270" r:id="rId12"/>
    <p:sldId id="264" r:id="rId1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4DE7"/>
    <a:srgbClr val="C592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72"/>
    <p:restoredTop sz="94694"/>
  </p:normalViewPr>
  <p:slideViewPr>
    <p:cSldViewPr snapToGrid="0">
      <p:cViewPr varScale="1">
        <p:scale>
          <a:sx n="85" d="100"/>
          <a:sy n="85" d="100"/>
        </p:scale>
        <p:origin x="54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E3F1C-0C5C-494C-9BEA-3489FA0DBB9B}" type="datetimeFigureOut">
              <a:rPr lang="pt-BR" smtClean="0"/>
              <a:t>20/01/2025</a:t>
            </a:fld>
            <a:endParaRPr lang="pt-BR"/>
          </a:p>
        </p:txBody>
      </p:sp>
      <p:sp>
        <p:nvSpPr>
          <p:cNvPr id="4" name="Espaço Reservado para Imagem de Slide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7DDDAA-90A4-9248-ADE4-C84998473C03}" type="slidenum">
              <a:rPr lang="pt-BR" smtClean="0"/>
              <a:t>‹nº›</a:t>
            </a:fld>
            <a:endParaRPr lang="pt-BR"/>
          </a:p>
        </p:txBody>
      </p:sp>
    </p:spTree>
    <p:extLst>
      <p:ext uri="{BB962C8B-B14F-4D97-AF65-F5344CB8AC3E}">
        <p14:creationId xmlns:p14="http://schemas.microsoft.com/office/powerpoint/2010/main" val="4031655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737DDDAA-90A4-9248-ADE4-C84998473C03}" type="slidenum">
              <a:rPr lang="pt-BR" smtClean="0"/>
              <a:t>1</a:t>
            </a:fld>
            <a:endParaRPr lang="pt-BR"/>
          </a:p>
        </p:txBody>
      </p:sp>
    </p:spTree>
    <p:extLst>
      <p:ext uri="{BB962C8B-B14F-4D97-AF65-F5344CB8AC3E}">
        <p14:creationId xmlns:p14="http://schemas.microsoft.com/office/powerpoint/2010/main" val="1683791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737DDDAA-90A4-9248-ADE4-C84998473C03}" type="slidenum">
              <a:rPr lang="pt-BR" smtClean="0"/>
              <a:t>2</a:t>
            </a:fld>
            <a:endParaRPr lang="pt-BR"/>
          </a:p>
        </p:txBody>
      </p:sp>
    </p:spTree>
    <p:extLst>
      <p:ext uri="{BB962C8B-B14F-4D97-AF65-F5344CB8AC3E}">
        <p14:creationId xmlns:p14="http://schemas.microsoft.com/office/powerpoint/2010/main" val="1683181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00150" y="1143000"/>
            <a:ext cx="44577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737DDDAA-90A4-9248-ADE4-C84998473C03}" type="slidenum">
              <a:rPr lang="pt-BR" smtClean="0"/>
              <a:t>9</a:t>
            </a:fld>
            <a:endParaRPr lang="pt-BR"/>
          </a:p>
        </p:txBody>
      </p:sp>
    </p:spTree>
    <p:extLst>
      <p:ext uri="{BB962C8B-B14F-4D97-AF65-F5344CB8AC3E}">
        <p14:creationId xmlns:p14="http://schemas.microsoft.com/office/powerpoint/2010/main" val="1974772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6153675" y="0"/>
            <a:ext cx="3752325"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68" name="Freeform 57">
            <a:extLst>
              <a:ext uri="{FF2B5EF4-FFF2-40B4-BE49-F238E27FC236}">
                <a16:creationId xmlns:a16="http://schemas.microsoft.com/office/drawing/2014/main" id="{57AEB73D-F521-4B19-820F-12DB6BCC8406}"/>
              </a:ext>
            </a:extLst>
          </p:cNvPr>
          <p:cNvSpPr/>
          <p:nvPr/>
        </p:nvSpPr>
        <p:spPr bwMode="auto">
          <a:xfrm>
            <a:off x="3620592"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695003" y="863068"/>
            <a:ext cx="4881249" cy="4985916"/>
          </a:xfrm>
        </p:spPr>
        <p:txBody>
          <a:bodyPr anchor="ctr">
            <a:noAutofit/>
          </a:bodyPr>
          <a:lstStyle>
            <a:lvl1pPr algn="l">
              <a:lnSpc>
                <a:spcPct val="125000"/>
              </a:lnSpc>
              <a:defRPr sz="4875" b="0" cap="all" spc="122"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6660349" y="863069"/>
            <a:ext cx="2723280" cy="5120069"/>
          </a:xfrm>
        </p:spPr>
        <p:txBody>
          <a:bodyPr anchor="ctr">
            <a:normAutofit/>
          </a:bodyPr>
          <a:lstStyle>
            <a:lvl1pPr marL="0" indent="0" algn="l">
              <a:lnSpc>
                <a:spcPct val="150000"/>
              </a:lnSpc>
              <a:buNone/>
              <a:defRPr sz="1950" b="0" cap="none" baseline="0">
                <a:solidFill>
                  <a:schemeClr val="tx1">
                    <a:lumMod val="85000"/>
                    <a:lumOff val="15000"/>
                  </a:schemeClr>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2689300" y="3402998"/>
            <a:ext cx="6858002" cy="520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6660350" y="6309360"/>
            <a:ext cx="1747796" cy="457200"/>
          </a:xfrm>
        </p:spPr>
        <p:txBody>
          <a:bodyPr/>
          <a:lstStyle/>
          <a:p>
            <a:pPr algn="l"/>
            <a:fld id="{0DCFB061-4267-4D9F-8017-6F550D3068DF}" type="datetime1">
              <a:rPr lang="en-US" smtClean="0"/>
              <a:t>1/20/2025</a:t>
            </a:fld>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695003" y="6309360"/>
            <a:ext cx="4881249" cy="457200"/>
          </a:xfrm>
        </p:spPr>
        <p:txBody>
          <a:bodyPr/>
          <a:lstStyle>
            <a:lvl1pPr algn="r">
              <a:defRPr/>
            </a:lvl1pPr>
          </a:lstStyle>
          <a:p>
            <a:pPr algn="l"/>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‹nº›</a:t>
            </a:fld>
            <a:endParaRPr lang="en-US" dirty="0"/>
          </a:p>
        </p:txBody>
      </p:sp>
    </p:spTree>
    <p:extLst>
      <p:ext uri="{BB962C8B-B14F-4D97-AF65-F5344CB8AC3E}">
        <p14:creationId xmlns:p14="http://schemas.microsoft.com/office/powerpoint/2010/main" val="1001433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1BC61-5547-4A60-8DA1-6699760D9972}" type="datetime1">
              <a:rPr lang="en-US" smtClean="0"/>
              <a:t>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‹nº›</a:t>
            </a:fld>
            <a:endParaRPr lang="en-US" dirty="0"/>
          </a:p>
        </p:txBody>
      </p:sp>
    </p:spTree>
    <p:extLst>
      <p:ext uri="{BB962C8B-B14F-4D97-AF65-F5344CB8AC3E}">
        <p14:creationId xmlns:p14="http://schemas.microsoft.com/office/powerpoint/2010/main" val="327432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8347" y="507037"/>
            <a:ext cx="127694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383632" y="524373"/>
            <a:ext cx="4842156"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538346" y="6296616"/>
            <a:ext cx="2036122" cy="365125"/>
          </a:xfrm>
        </p:spPr>
        <p:txBody>
          <a:bodyPr/>
          <a:lstStyle/>
          <a:p>
            <a:fld id="{24B9D1C6-60D0-4CD1-8F31-F912522EB041}" type="datetime1">
              <a:rPr lang="en-US" smtClean="0"/>
              <a:t>1/20/2025</a:t>
            </a:fld>
            <a:endParaRPr lang="en-US" dirty="0"/>
          </a:p>
        </p:txBody>
      </p:sp>
      <p:sp>
        <p:nvSpPr>
          <p:cNvPr id="5" name="Footer Placeholder 4"/>
          <p:cNvSpPr>
            <a:spLocks noGrp="1"/>
          </p:cNvSpPr>
          <p:nvPr>
            <p:ph type="ftr" sz="quarter" idx="11"/>
          </p:nvPr>
        </p:nvSpPr>
        <p:spPr>
          <a:xfrm>
            <a:off x="2383631" y="6296616"/>
            <a:ext cx="4842156" cy="365125"/>
          </a:xfrm>
        </p:spPr>
        <p:txBody>
          <a:bodyPr/>
          <a:lstStyle/>
          <a:p>
            <a:endParaRPr lang="en-US" dirty="0"/>
          </a:p>
        </p:txBody>
      </p:sp>
      <p:sp>
        <p:nvSpPr>
          <p:cNvPr id="6" name="Slide Number Placeholder 5"/>
          <p:cNvSpPr>
            <a:spLocks noGrp="1"/>
          </p:cNvSpPr>
          <p:nvPr>
            <p:ph type="sldNum" sz="quarter" idx="12"/>
          </p:nvPr>
        </p:nvSpPr>
        <p:spPr>
          <a:xfrm rot="5400000">
            <a:off x="6592217" y="2909852"/>
            <a:ext cx="5383267" cy="490969"/>
          </a:xfrm>
        </p:spPr>
        <p:txBody>
          <a:bodyPr/>
          <a:lstStyle>
            <a:lvl1pPr algn="l">
              <a:defRPr/>
            </a:lvl1pPr>
          </a:lstStyle>
          <a:p>
            <a:fld id="{FAEF9944-A4F6-4C59-AEBD-678D6480B8EA}" type="slidenum">
              <a:rPr lang="en-US" dirty="0"/>
              <a:pPr/>
              <a:t>‹nº›</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7403160" y="571503"/>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283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4ED5C-5A53-433E-8A55-46F54CE81DA5}" type="datetime1">
              <a:rPr lang="en-US" smtClean="0"/>
              <a:t>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‹nº›</a:t>
            </a:fld>
            <a:endParaRPr lang="en-US" dirty="0"/>
          </a:p>
        </p:txBody>
      </p:sp>
    </p:spTree>
    <p:extLst>
      <p:ext uri="{BB962C8B-B14F-4D97-AF65-F5344CB8AC3E}">
        <p14:creationId xmlns:p14="http://schemas.microsoft.com/office/powerpoint/2010/main" val="3446024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9906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2" name="Title 1"/>
          <p:cNvSpPr>
            <a:spLocks noGrp="1"/>
          </p:cNvSpPr>
          <p:nvPr>
            <p:ph type="title"/>
          </p:nvPr>
        </p:nvSpPr>
        <p:spPr>
          <a:xfrm>
            <a:off x="646194" y="1406285"/>
            <a:ext cx="8607376" cy="2597841"/>
          </a:xfrm>
        </p:spPr>
        <p:txBody>
          <a:bodyPr anchor="b">
            <a:normAutofit/>
          </a:bodyPr>
          <a:lstStyle>
            <a:lvl1pPr algn="ctr">
              <a:lnSpc>
                <a:spcPct val="125000"/>
              </a:lnSpc>
              <a:defRPr sz="3575"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289879" y="4527857"/>
            <a:ext cx="5329202" cy="1570245"/>
          </a:xfrm>
        </p:spPr>
        <p:txBody>
          <a:bodyPr anchor="t">
            <a:normAutofit/>
          </a:bodyPr>
          <a:lstStyle>
            <a:lvl1pPr marL="0" indent="0" algn="ctr">
              <a:lnSpc>
                <a:spcPct val="130000"/>
              </a:lnSpc>
              <a:spcBef>
                <a:spcPts val="0"/>
              </a:spcBef>
              <a:buNone/>
              <a:defRPr sz="1950" b="0" baseline="0">
                <a:solidFill>
                  <a:schemeClr val="tx1">
                    <a:lumMod val="75000"/>
                    <a:lumOff val="2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fld id="{29CABC0C-B6DF-45E9-B954-11C99AA62C3E}" type="datetime1">
              <a:rPr lang="en-US" smtClean="0"/>
              <a:t>1/20/2025</a:t>
            </a:fld>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‹nº›</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9903524"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Tree>
    <p:extLst>
      <p:ext uri="{BB962C8B-B14F-4D97-AF65-F5344CB8AC3E}">
        <p14:creationId xmlns:p14="http://schemas.microsoft.com/office/powerpoint/2010/main" val="3316859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4368544" y="705114"/>
            <a:ext cx="5015085"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68545" y="3749040"/>
            <a:ext cx="5015084"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AB71B9-2624-4F21-93EE-35A78B1A0DAD}" type="datetime1">
              <a:rPr lang="en-US" smtClean="0"/>
              <a:t>1/20/2025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‹nº›</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3813810" y="3396997"/>
            <a:ext cx="609219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Tree>
    <p:extLst>
      <p:ext uri="{BB962C8B-B14F-4D97-AF65-F5344CB8AC3E}">
        <p14:creationId xmlns:p14="http://schemas.microsoft.com/office/powerpoint/2010/main" val="913736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68542" y="658999"/>
            <a:ext cx="5010218" cy="457200"/>
          </a:xfrm>
        </p:spPr>
        <p:txBody>
          <a:bodyPr anchor="b">
            <a:normAutofit/>
          </a:bodyPr>
          <a:lstStyle>
            <a:lvl1pPr marL="0" indent="0">
              <a:lnSpc>
                <a:spcPct val="130000"/>
              </a:lnSpc>
              <a:buNone/>
              <a:defRPr sz="1463" b="1" cap="all" baseline="0">
                <a:solidFill>
                  <a:schemeClr val="accent1"/>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4" name="Content Placeholder 3"/>
          <p:cNvSpPr>
            <a:spLocks noGrp="1"/>
          </p:cNvSpPr>
          <p:nvPr>
            <p:ph sz="half" idx="2"/>
          </p:nvPr>
        </p:nvSpPr>
        <p:spPr>
          <a:xfrm>
            <a:off x="4368543" y="1116200"/>
            <a:ext cx="5010218"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368543" y="3623098"/>
            <a:ext cx="5010217" cy="457200"/>
          </a:xfrm>
        </p:spPr>
        <p:txBody>
          <a:bodyPr anchor="b">
            <a:normAutofit/>
          </a:bodyPr>
          <a:lstStyle>
            <a:lvl1pPr marL="0" indent="0">
              <a:lnSpc>
                <a:spcPct val="99000"/>
              </a:lnSpc>
              <a:buNone/>
              <a:defRPr lang="en-US" sz="1463" b="1" kern="1200" cap="all" spc="122" baseline="0" dirty="0">
                <a:solidFill>
                  <a:schemeClr val="accent1"/>
                </a:solidFill>
                <a:latin typeface="+mn-lt"/>
                <a:ea typeface="+mn-ea"/>
                <a:cs typeface="+mn-cs"/>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marL="0" lvl="0" indent="0" algn="l" defTabSz="742950" rtl="0" eaLnBrk="1" latinLnBrk="0" hangingPunct="1">
              <a:lnSpc>
                <a:spcPct val="130000"/>
              </a:lnSpc>
              <a:spcBef>
                <a:spcPts val="756"/>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4368545" y="4102370"/>
            <a:ext cx="5010215"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37C2A-BE2E-4840-A907-3254E2916C96}" type="datetime1">
              <a:rPr lang="en-US" smtClean="0"/>
              <a:t>1/20/2025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‹nº›</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3813810" y="3396997"/>
            <a:ext cx="609219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Tree>
    <p:extLst>
      <p:ext uri="{BB962C8B-B14F-4D97-AF65-F5344CB8AC3E}">
        <p14:creationId xmlns:p14="http://schemas.microsoft.com/office/powerpoint/2010/main" val="2628922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1/20/2025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‹nº›</a:t>
            </a:fld>
            <a:endParaRPr lang="en-US" dirty="0"/>
          </a:p>
        </p:txBody>
      </p:sp>
    </p:spTree>
    <p:extLst>
      <p:ext uri="{BB962C8B-B14F-4D97-AF65-F5344CB8AC3E}">
        <p14:creationId xmlns:p14="http://schemas.microsoft.com/office/powerpoint/2010/main" val="901400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fld id="{D3363A0F-DEF3-4134-98D0-2E1276938A8B}" type="datetime1">
              <a:rPr lang="en-US" smtClean="0"/>
              <a:t>1/20/2025</a:t>
            </a:fld>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‹nº›</a:t>
            </a:fld>
            <a:endParaRPr lang="en-US" dirty="0"/>
          </a:p>
        </p:txBody>
      </p:sp>
    </p:spTree>
    <p:extLst>
      <p:ext uri="{BB962C8B-B14F-4D97-AF65-F5344CB8AC3E}">
        <p14:creationId xmlns:p14="http://schemas.microsoft.com/office/powerpoint/2010/main" val="32259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6701981"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2" name="Title 1"/>
          <p:cNvSpPr>
            <a:spLocks noGrp="1"/>
          </p:cNvSpPr>
          <p:nvPr>
            <p:ph type="title"/>
          </p:nvPr>
        </p:nvSpPr>
        <p:spPr>
          <a:xfrm>
            <a:off x="7111825" y="640080"/>
            <a:ext cx="2271804" cy="2551751"/>
          </a:xfrm>
        </p:spPr>
        <p:txBody>
          <a:bodyPr anchor="b">
            <a:normAutofit/>
          </a:bodyPr>
          <a:lstStyle>
            <a:lvl1pPr algn="l">
              <a:lnSpc>
                <a:spcPct val="135000"/>
              </a:lnSpc>
              <a:defRPr sz="2600"/>
            </a:lvl1pPr>
          </a:lstStyle>
          <a:p>
            <a:r>
              <a:rPr lang="en-US"/>
              <a:t>Click to edit Master title style</a:t>
            </a:r>
            <a:endParaRPr lang="en-US" dirty="0"/>
          </a:p>
        </p:txBody>
      </p:sp>
      <p:sp>
        <p:nvSpPr>
          <p:cNvPr id="3" name="Content Placeholder 2"/>
          <p:cNvSpPr>
            <a:spLocks noGrp="1"/>
          </p:cNvSpPr>
          <p:nvPr>
            <p:ph idx="1"/>
          </p:nvPr>
        </p:nvSpPr>
        <p:spPr>
          <a:xfrm>
            <a:off x="519040" y="640079"/>
            <a:ext cx="5662876" cy="5455921"/>
          </a:xfrm>
        </p:spPr>
        <p:txBody>
          <a:bodyPr/>
          <a:lstStyle>
            <a:lvl1pPr>
              <a:defRPr sz="1625"/>
            </a:lvl1pPr>
            <a:lvl2pPr>
              <a:defRPr sz="1463"/>
            </a:lvl2pPr>
            <a:lvl3pPr>
              <a:defRPr sz="1300"/>
            </a:lvl3pPr>
            <a:lvl4pPr>
              <a:defRPr sz="1138"/>
            </a:lvl4pPr>
            <a:lvl5pPr>
              <a:defRPr sz="1138"/>
            </a:lvl5pPr>
            <a:lvl6pPr>
              <a:defRPr sz="1138"/>
            </a:lvl6pPr>
            <a:lvl7pPr>
              <a:defRPr sz="1138"/>
            </a:lvl7pPr>
            <a:lvl8pPr>
              <a:defRPr sz="1138"/>
            </a:lvl8pPr>
            <a:lvl9pPr>
              <a:defRPr sz="11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7111825" y="3223804"/>
            <a:ext cx="2271804" cy="2872197"/>
          </a:xfrm>
        </p:spPr>
        <p:txBody>
          <a:bodyPr anchor="t">
            <a:normAutofit/>
          </a:bodyPr>
          <a:lstStyle>
            <a:lvl1pPr marL="0" indent="0">
              <a:spcBef>
                <a:spcPts val="1138"/>
              </a:spcBef>
              <a:buNone/>
              <a:defRPr sz="1463" b="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3298983" y="3402998"/>
            <a:ext cx="6858002" cy="520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7111825" y="6309360"/>
            <a:ext cx="1409043" cy="457200"/>
          </a:xfrm>
        </p:spPr>
        <p:txBody>
          <a:bodyPr/>
          <a:lstStyle>
            <a:lvl1pPr algn="l">
              <a:defRPr/>
            </a:lvl1pPr>
          </a:lstStyle>
          <a:p>
            <a:fld id="{61A2E4C8-2960-4ADD-862C-4D9643CB15AC}" type="datetime1">
              <a:rPr lang="en-US" smtClean="0"/>
              <a:t>1/20/2025</a:t>
            </a:fld>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519040" y="6309360"/>
            <a:ext cx="5682517" cy="457200"/>
          </a:xfrm>
        </p:spPr>
        <p:txBody>
          <a:bodyPr/>
          <a:lstStyle/>
          <a:p>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‹nº›</a:t>
            </a:fld>
            <a:endParaRPr lang="en-US" dirty="0"/>
          </a:p>
        </p:txBody>
      </p:sp>
    </p:spTree>
    <p:extLst>
      <p:ext uri="{BB962C8B-B14F-4D97-AF65-F5344CB8AC3E}">
        <p14:creationId xmlns:p14="http://schemas.microsoft.com/office/powerpoint/2010/main" val="943957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78435" y="640080"/>
            <a:ext cx="2205194" cy="2695903"/>
          </a:xfrm>
        </p:spPr>
        <p:txBody>
          <a:bodyPr anchor="b">
            <a:noAutofit/>
          </a:bodyPr>
          <a:lstStyle>
            <a:lvl1pPr algn="l">
              <a:lnSpc>
                <a:spcPct val="104000"/>
              </a:lnSpc>
              <a:defRPr sz="2763"/>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6701981" cy="6857999"/>
          </a:xfrm>
          <a:solidFill>
            <a:schemeClr val="bg2">
              <a:lumMod val="90000"/>
            </a:schemeClr>
          </a:solidFill>
        </p:spPr>
        <p:txBody>
          <a:bodyPr anchor="t"/>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r>
              <a:rPr lang="en-US"/>
              <a:t>Click icon to add picture</a:t>
            </a:r>
            <a:endParaRPr lang="en-US" dirty="0"/>
          </a:p>
        </p:txBody>
      </p:sp>
      <p:sp>
        <p:nvSpPr>
          <p:cNvPr id="4" name="Text Placeholder 3"/>
          <p:cNvSpPr>
            <a:spLocks noGrp="1"/>
          </p:cNvSpPr>
          <p:nvPr>
            <p:ph type="body" sz="half" idx="2" hasCustomPrompt="1"/>
          </p:nvPr>
        </p:nvSpPr>
        <p:spPr>
          <a:xfrm>
            <a:off x="7178435" y="3429000"/>
            <a:ext cx="2205194" cy="2508026"/>
          </a:xfrm>
        </p:spPr>
        <p:txBody>
          <a:bodyPr anchor="t">
            <a:normAutofit/>
          </a:bodyPr>
          <a:lstStyle>
            <a:lvl1pPr marL="0" indent="0">
              <a:spcBef>
                <a:spcPts val="1138"/>
              </a:spcBef>
              <a:buNone/>
              <a:defRPr sz="1463" b="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3298983" y="3402998"/>
            <a:ext cx="6858002" cy="520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7178435" y="6309360"/>
            <a:ext cx="1337310" cy="457200"/>
          </a:xfrm>
        </p:spPr>
        <p:txBody>
          <a:bodyPr/>
          <a:lstStyle/>
          <a:p>
            <a:fld id="{48BDEA15-09CD-4275-A8E0-385C965F48B0}" type="datetime1">
              <a:rPr lang="en-US" smtClean="0"/>
              <a:t>1/20/2025</a:t>
            </a:fld>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‹nº›</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520065" y="6309360"/>
            <a:ext cx="4019106" cy="457200"/>
          </a:xfrm>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p>
        </p:txBody>
      </p:sp>
    </p:spTree>
    <p:extLst>
      <p:ext uri="{BB962C8B-B14F-4D97-AF65-F5344CB8AC3E}">
        <p14:creationId xmlns:p14="http://schemas.microsoft.com/office/powerpoint/2010/main" val="14440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3833620" y="0"/>
            <a:ext cx="607238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2" name="Title Placeholder 1"/>
          <p:cNvSpPr>
            <a:spLocks noGrp="1"/>
          </p:cNvSpPr>
          <p:nvPr>
            <p:ph type="title"/>
          </p:nvPr>
        </p:nvSpPr>
        <p:spPr>
          <a:xfrm>
            <a:off x="522371" y="705113"/>
            <a:ext cx="2772228"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368545" y="705114"/>
            <a:ext cx="5015085"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22371" y="6309360"/>
            <a:ext cx="2772228" cy="457200"/>
          </a:xfrm>
          <a:prstGeom prst="rect">
            <a:avLst/>
          </a:prstGeom>
        </p:spPr>
        <p:txBody>
          <a:bodyPr vert="horz" lIns="109728" tIns="109728" rIns="109728" bIns="91440" rtlCol="0" anchor="ctr"/>
          <a:lstStyle>
            <a:lvl1pPr algn="l">
              <a:defRPr sz="975" spc="122" baseline="0">
                <a:solidFill>
                  <a:schemeClr val="tx1">
                    <a:lumMod val="75000"/>
                    <a:lumOff val="25000"/>
                  </a:schemeClr>
                </a:solidFill>
                <a:latin typeface="+mj-lt"/>
              </a:defRPr>
            </a:lvl1pPr>
          </a:lstStyle>
          <a:p>
            <a:fld id="{4AF8082C-0922-4249-A612-B415F5231620}" type="datetime1">
              <a:rPr lang="en-US" smtClean="0"/>
              <a:t>1/20/2025</a:t>
            </a:fld>
            <a:endParaRPr lang="en-US" dirty="0"/>
          </a:p>
        </p:txBody>
      </p:sp>
      <p:sp>
        <p:nvSpPr>
          <p:cNvPr id="5" name="Footer Placeholder 4"/>
          <p:cNvSpPr>
            <a:spLocks noGrp="1"/>
          </p:cNvSpPr>
          <p:nvPr>
            <p:ph type="ftr" sz="quarter" idx="3"/>
          </p:nvPr>
        </p:nvSpPr>
        <p:spPr>
          <a:xfrm>
            <a:off x="4368544" y="6309360"/>
            <a:ext cx="4019106" cy="457200"/>
          </a:xfrm>
          <a:prstGeom prst="rect">
            <a:avLst/>
          </a:prstGeom>
        </p:spPr>
        <p:txBody>
          <a:bodyPr vert="horz" lIns="109728" tIns="109728" rIns="109728" bIns="91440" rtlCol="0" anchor="ctr"/>
          <a:lstStyle>
            <a:lvl1pPr algn="l">
              <a:defRPr sz="975" spc="122"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8587477" y="6309360"/>
            <a:ext cx="796152" cy="457200"/>
          </a:xfrm>
          <a:prstGeom prst="rect">
            <a:avLst/>
          </a:prstGeom>
        </p:spPr>
        <p:txBody>
          <a:bodyPr vert="horz" lIns="109728" tIns="109728" rIns="109728" bIns="91440" rtlCol="0" anchor="b"/>
          <a:lstStyle>
            <a:lvl1pPr algn="r">
              <a:defRPr sz="1300" b="1" spc="122" baseline="0">
                <a:solidFill>
                  <a:schemeClr val="tx1">
                    <a:lumMod val="75000"/>
                    <a:lumOff val="25000"/>
                  </a:schemeClr>
                </a:solidFill>
                <a:latin typeface="+mj-lt"/>
              </a:defRPr>
            </a:lvl1pPr>
          </a:lstStyle>
          <a:p>
            <a:fld id="{FAEF9944-A4F6-4C59-AEBD-678D6480B8EA}" type="slidenum">
              <a:rPr lang="en-US" smtClean="0"/>
              <a:pPr/>
              <a:t>‹nº›</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378617" y="3402998"/>
            <a:ext cx="6858002" cy="520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Tree>
    <p:extLst>
      <p:ext uri="{BB962C8B-B14F-4D97-AF65-F5344CB8AC3E}">
        <p14:creationId xmlns:p14="http://schemas.microsoft.com/office/powerpoint/2010/main" val="6551303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60" r:id="rId6"/>
    <p:sldLayoutId id="2147483755" r:id="rId7"/>
    <p:sldLayoutId id="2147483756" r:id="rId8"/>
    <p:sldLayoutId id="2147483757" r:id="rId9"/>
    <p:sldLayoutId id="2147483759" r:id="rId10"/>
    <p:sldLayoutId id="2147483758" r:id="rId11"/>
  </p:sldLayoutIdLst>
  <p:hf sldNum="0" hdr="0" ftr="0" dt="0"/>
  <p:txStyles>
    <p:titleStyle>
      <a:lvl1pPr algn="l" defTabSz="742950" rtl="0" eaLnBrk="1" latinLnBrk="0" hangingPunct="1">
        <a:lnSpc>
          <a:spcPct val="150000"/>
        </a:lnSpc>
        <a:spcBef>
          <a:spcPct val="0"/>
        </a:spcBef>
        <a:buNone/>
        <a:defRPr sz="2925" b="1" kern="1200" spc="122" baseline="0">
          <a:solidFill>
            <a:schemeClr val="tx1">
              <a:lumMod val="75000"/>
              <a:lumOff val="25000"/>
            </a:schemeClr>
          </a:solidFill>
          <a:latin typeface="+mj-lt"/>
          <a:ea typeface="+mj-ea"/>
          <a:cs typeface="+mj-cs"/>
        </a:defRPr>
      </a:lvl1pPr>
    </p:titleStyle>
    <p:bodyStyle>
      <a:lvl1pPr marL="0" indent="0" algn="l" defTabSz="742950" rtl="0" eaLnBrk="1" latinLnBrk="0" hangingPunct="1">
        <a:lnSpc>
          <a:spcPct val="140000"/>
        </a:lnSpc>
        <a:spcBef>
          <a:spcPts val="756"/>
        </a:spcBef>
        <a:buFont typeface="Corbel" panose="020B0503020204020204" pitchFamily="34" charset="0"/>
        <a:buNone/>
        <a:defRPr sz="1463" b="1" kern="1200" spc="122" baseline="0">
          <a:solidFill>
            <a:schemeClr val="tx1">
              <a:lumMod val="75000"/>
              <a:lumOff val="25000"/>
            </a:schemeClr>
          </a:solidFill>
          <a:latin typeface="+mn-lt"/>
          <a:ea typeface="+mn-ea"/>
          <a:cs typeface="+mn-cs"/>
        </a:defRPr>
      </a:lvl1pPr>
      <a:lvl2pPr marL="0" indent="0" algn="l" defTabSz="742950" rtl="0" eaLnBrk="1" latinLnBrk="0" hangingPunct="1">
        <a:lnSpc>
          <a:spcPct val="140000"/>
        </a:lnSpc>
        <a:spcBef>
          <a:spcPts val="756"/>
        </a:spcBef>
        <a:buFont typeface="Corbel" panose="020B0503020204020204" pitchFamily="34" charset="0"/>
        <a:buNone/>
        <a:defRPr sz="1300" kern="1200" spc="122" baseline="0">
          <a:solidFill>
            <a:schemeClr val="tx1">
              <a:lumMod val="75000"/>
              <a:lumOff val="25000"/>
            </a:schemeClr>
          </a:solidFill>
          <a:latin typeface="+mn-lt"/>
          <a:ea typeface="+mn-ea"/>
          <a:cs typeface="+mn-cs"/>
        </a:defRPr>
      </a:lvl2pPr>
      <a:lvl3pPr marL="0" indent="-260033" algn="l" defTabSz="742950" rtl="0" eaLnBrk="1" latinLnBrk="0" hangingPunct="1">
        <a:lnSpc>
          <a:spcPct val="140000"/>
        </a:lnSpc>
        <a:spcBef>
          <a:spcPts val="756"/>
        </a:spcBef>
        <a:buFont typeface="Corbel" panose="020B0503020204020204" pitchFamily="34" charset="0"/>
        <a:buChar char="–"/>
        <a:defRPr sz="1138" i="1" kern="1200" spc="122" baseline="0">
          <a:solidFill>
            <a:schemeClr val="tx1">
              <a:lumMod val="75000"/>
              <a:lumOff val="25000"/>
            </a:schemeClr>
          </a:solidFill>
          <a:latin typeface="+mn-lt"/>
          <a:ea typeface="+mn-ea"/>
          <a:cs typeface="+mn-cs"/>
        </a:defRPr>
      </a:lvl3pPr>
      <a:lvl4pPr marL="0" indent="-260033" algn="l" defTabSz="742950" rtl="0" eaLnBrk="1" latinLnBrk="0" hangingPunct="1">
        <a:lnSpc>
          <a:spcPct val="140000"/>
        </a:lnSpc>
        <a:spcBef>
          <a:spcPts val="756"/>
        </a:spcBef>
        <a:buFont typeface="Corbel" panose="020B0503020204020204" pitchFamily="34" charset="0"/>
        <a:buChar char="–"/>
        <a:defRPr sz="1138" kern="1200" spc="122" baseline="0">
          <a:solidFill>
            <a:schemeClr val="tx1">
              <a:lumMod val="75000"/>
              <a:lumOff val="25000"/>
            </a:schemeClr>
          </a:solidFill>
          <a:latin typeface="+mn-lt"/>
          <a:ea typeface="+mn-ea"/>
          <a:cs typeface="+mn-cs"/>
        </a:defRPr>
      </a:lvl4pPr>
      <a:lvl5pPr marL="0" indent="-260033" algn="l" defTabSz="742950" rtl="0" eaLnBrk="1" latinLnBrk="0" hangingPunct="1">
        <a:lnSpc>
          <a:spcPct val="140000"/>
        </a:lnSpc>
        <a:spcBef>
          <a:spcPts val="756"/>
        </a:spcBef>
        <a:buFont typeface="Corbel" panose="020B0503020204020204" pitchFamily="34" charset="0"/>
        <a:buChar char="–"/>
        <a:defRPr sz="1138" i="1" kern="1200" spc="122" baseline="0">
          <a:solidFill>
            <a:schemeClr val="tx1">
              <a:lumMod val="75000"/>
              <a:lumOff val="25000"/>
            </a:schemeClr>
          </a:solidFill>
          <a:latin typeface="+mn-lt"/>
          <a:ea typeface="+mn-ea"/>
          <a:cs typeface="+mn-cs"/>
        </a:defRPr>
      </a:lvl5pPr>
      <a:lvl6pPr marL="1560195" indent="-260033" algn="l" defTabSz="742950" rtl="0" eaLnBrk="1" latinLnBrk="0" hangingPunct="1">
        <a:lnSpc>
          <a:spcPct val="111000"/>
        </a:lnSpc>
        <a:spcBef>
          <a:spcPts val="756"/>
        </a:spcBef>
        <a:buFont typeface="Corbel" panose="020B0503020204020204" pitchFamily="34" charset="0"/>
        <a:buChar char="–"/>
        <a:defRPr sz="1138" kern="1200">
          <a:solidFill>
            <a:schemeClr val="accent1">
              <a:lumMod val="75000"/>
            </a:schemeClr>
          </a:solidFill>
          <a:latin typeface="+mn-lt"/>
          <a:ea typeface="+mn-ea"/>
          <a:cs typeface="+mn-cs"/>
        </a:defRPr>
      </a:lvl6pPr>
      <a:lvl7pPr marL="1820228" indent="-260033" algn="l" defTabSz="742950" rtl="0" eaLnBrk="1" latinLnBrk="0" hangingPunct="1">
        <a:lnSpc>
          <a:spcPct val="111000"/>
        </a:lnSpc>
        <a:spcBef>
          <a:spcPts val="756"/>
        </a:spcBef>
        <a:buFont typeface="Corbel" panose="020B0503020204020204" pitchFamily="34" charset="0"/>
        <a:buChar char="–"/>
        <a:defRPr sz="1138" i="1" kern="1200">
          <a:solidFill>
            <a:schemeClr val="accent1">
              <a:lumMod val="75000"/>
            </a:schemeClr>
          </a:solidFill>
          <a:latin typeface="+mn-lt"/>
          <a:ea typeface="+mn-ea"/>
          <a:cs typeface="+mn-cs"/>
        </a:defRPr>
      </a:lvl7pPr>
      <a:lvl8pPr marL="2080260" indent="-260033" algn="l" defTabSz="742950" rtl="0" eaLnBrk="1" latinLnBrk="0" hangingPunct="1">
        <a:lnSpc>
          <a:spcPct val="111000"/>
        </a:lnSpc>
        <a:spcBef>
          <a:spcPts val="756"/>
        </a:spcBef>
        <a:buFont typeface="Corbel" panose="020B0503020204020204" pitchFamily="34" charset="0"/>
        <a:buChar char="–"/>
        <a:defRPr sz="1138" kern="1200">
          <a:solidFill>
            <a:schemeClr val="accent1">
              <a:lumMod val="75000"/>
            </a:schemeClr>
          </a:solidFill>
          <a:latin typeface="+mn-lt"/>
          <a:ea typeface="+mn-ea"/>
          <a:cs typeface="+mn-cs"/>
        </a:defRPr>
      </a:lvl8pPr>
      <a:lvl9pPr marL="2340293" indent="-260033" algn="l" defTabSz="742950" rtl="0" eaLnBrk="1" latinLnBrk="0" hangingPunct="1">
        <a:lnSpc>
          <a:spcPct val="111000"/>
        </a:lnSpc>
        <a:spcBef>
          <a:spcPts val="756"/>
        </a:spcBef>
        <a:buFont typeface="Corbel" panose="020B0503020204020204" pitchFamily="34" charset="0"/>
        <a:buChar char="–"/>
        <a:defRPr sz="1138" i="1" kern="1200">
          <a:solidFill>
            <a:schemeClr val="accent1">
              <a:lumMod val="75000"/>
            </a:schemeClr>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hyperlink" Target="mailto:comercial@importec.com" TargetMode="External"/><Relationship Id="rId2" Type="http://schemas.openxmlformats.org/officeDocument/2006/relationships/hyperlink" Target="http://www.importecltd.com/" TargetMode="External"/><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marinha.mil.br/amrj/amrj-entrega-ao-ciaw-primeiro-escaler-com-tecnologia-de-infusao-a-vacuo"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mailto:comercial@importecltd.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2DEEEBC6-A3A2-C2AB-160B-31564C81E58C}"/>
              </a:ext>
            </a:extLst>
          </p:cNvPr>
          <p:cNvPicPr>
            <a:picLocks noChangeAspect="1"/>
          </p:cNvPicPr>
          <p:nvPr/>
        </p:nvPicPr>
        <p:blipFill>
          <a:blip r:embed="rId3"/>
          <a:stretch>
            <a:fillRect/>
          </a:stretch>
        </p:blipFill>
        <p:spPr>
          <a:xfrm>
            <a:off x="108642" y="939468"/>
            <a:ext cx="9565301" cy="5268309"/>
          </a:xfrm>
          <a:prstGeom prst="rect">
            <a:avLst/>
          </a:prstGeom>
        </p:spPr>
      </p:pic>
      <p:sp>
        <p:nvSpPr>
          <p:cNvPr id="9" name="Retângulo 8">
            <a:extLst>
              <a:ext uri="{FF2B5EF4-FFF2-40B4-BE49-F238E27FC236}">
                <a16:creationId xmlns:a16="http://schemas.microsoft.com/office/drawing/2014/main" id="{BAD89D2C-4395-08F3-8EF1-BBA339FFD545}"/>
              </a:ext>
            </a:extLst>
          </p:cNvPr>
          <p:cNvSpPr/>
          <p:nvPr/>
        </p:nvSpPr>
        <p:spPr>
          <a:xfrm>
            <a:off x="7058821" y="827690"/>
            <a:ext cx="2432021" cy="5268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100" dirty="0">
              <a:solidFill>
                <a:schemeClr val="tx1"/>
              </a:solidFill>
            </a:endParaRPr>
          </a:p>
        </p:txBody>
      </p:sp>
    </p:spTree>
    <p:extLst>
      <p:ext uri="{BB962C8B-B14F-4D97-AF65-F5344CB8AC3E}">
        <p14:creationId xmlns:p14="http://schemas.microsoft.com/office/powerpoint/2010/main" val="645461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Uma imagem contendo no interior, avião, edifício, pequeno&#10;&#10;Descrição gerada automaticamente">
            <a:extLst>
              <a:ext uri="{FF2B5EF4-FFF2-40B4-BE49-F238E27FC236}">
                <a16:creationId xmlns:a16="http://schemas.microsoft.com/office/drawing/2014/main" id="{915A1248-C9FC-AD24-5267-C17024D72823}"/>
              </a:ext>
            </a:extLst>
          </p:cNvPr>
          <p:cNvPicPr>
            <a:picLocks noChangeAspect="1"/>
          </p:cNvPicPr>
          <p:nvPr/>
        </p:nvPicPr>
        <p:blipFill>
          <a:blip r:embed="rId2"/>
          <a:stretch>
            <a:fillRect/>
          </a:stretch>
        </p:blipFill>
        <p:spPr>
          <a:xfrm>
            <a:off x="142924" y="219572"/>
            <a:ext cx="4206964" cy="3116857"/>
          </a:xfrm>
          <a:prstGeom prst="rect">
            <a:avLst/>
          </a:prstGeom>
        </p:spPr>
      </p:pic>
      <p:pic>
        <p:nvPicPr>
          <p:cNvPr id="8" name="Imagem 7" descr="Uma imagem contendo no interior, pequeno, verde, mesa&#10;&#10;Descrição gerada automaticamente">
            <a:extLst>
              <a:ext uri="{FF2B5EF4-FFF2-40B4-BE49-F238E27FC236}">
                <a16:creationId xmlns:a16="http://schemas.microsoft.com/office/drawing/2014/main" id="{B584071B-E4B3-8189-92F4-BF2EED0AADB5}"/>
              </a:ext>
            </a:extLst>
          </p:cNvPr>
          <p:cNvPicPr>
            <a:picLocks noChangeAspect="1"/>
          </p:cNvPicPr>
          <p:nvPr/>
        </p:nvPicPr>
        <p:blipFill>
          <a:blip r:embed="rId3"/>
          <a:stretch>
            <a:fillRect/>
          </a:stretch>
        </p:blipFill>
        <p:spPr>
          <a:xfrm>
            <a:off x="142924" y="3521571"/>
            <a:ext cx="4206964" cy="3075680"/>
          </a:xfrm>
          <a:prstGeom prst="rect">
            <a:avLst/>
          </a:prstGeom>
        </p:spPr>
      </p:pic>
      <p:pic>
        <p:nvPicPr>
          <p:cNvPr id="14" name="Imagem 13">
            <a:extLst>
              <a:ext uri="{FF2B5EF4-FFF2-40B4-BE49-F238E27FC236}">
                <a16:creationId xmlns:a16="http://schemas.microsoft.com/office/drawing/2014/main" id="{030DBCA5-FF96-9195-D27B-B4D541265ABE}"/>
              </a:ext>
            </a:extLst>
          </p:cNvPr>
          <p:cNvPicPr>
            <a:picLocks noChangeAspect="1"/>
          </p:cNvPicPr>
          <p:nvPr/>
        </p:nvPicPr>
        <p:blipFill>
          <a:blip r:embed="rId4"/>
          <a:stretch>
            <a:fillRect/>
          </a:stretch>
        </p:blipFill>
        <p:spPr>
          <a:xfrm>
            <a:off x="4953000" y="219572"/>
            <a:ext cx="3968888" cy="2976666"/>
          </a:xfrm>
          <a:prstGeom prst="rect">
            <a:avLst/>
          </a:prstGeom>
        </p:spPr>
      </p:pic>
      <p:pic>
        <p:nvPicPr>
          <p:cNvPr id="16" name="Imagem 15">
            <a:extLst>
              <a:ext uri="{FF2B5EF4-FFF2-40B4-BE49-F238E27FC236}">
                <a16:creationId xmlns:a16="http://schemas.microsoft.com/office/drawing/2014/main" id="{118B987B-2E9E-BCF5-DBDE-8EBE2FB7E268}"/>
              </a:ext>
            </a:extLst>
          </p:cNvPr>
          <p:cNvPicPr>
            <a:picLocks noChangeAspect="1"/>
          </p:cNvPicPr>
          <p:nvPr/>
        </p:nvPicPr>
        <p:blipFill>
          <a:blip r:embed="rId5"/>
          <a:stretch>
            <a:fillRect/>
          </a:stretch>
        </p:blipFill>
        <p:spPr>
          <a:xfrm>
            <a:off x="4859474" y="3468550"/>
            <a:ext cx="4155939" cy="3169878"/>
          </a:xfrm>
          <a:prstGeom prst="rect">
            <a:avLst/>
          </a:prstGeom>
        </p:spPr>
      </p:pic>
    </p:spTree>
    <p:extLst>
      <p:ext uri="{BB962C8B-B14F-4D97-AF65-F5344CB8AC3E}">
        <p14:creationId xmlns:p14="http://schemas.microsoft.com/office/powerpoint/2010/main" val="3318658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EA94E3B9-AEFB-C55A-2973-C556BF4F8605}"/>
              </a:ext>
            </a:extLst>
          </p:cNvPr>
          <p:cNvSpPr/>
          <p:nvPr/>
        </p:nvSpPr>
        <p:spPr>
          <a:xfrm>
            <a:off x="1189973" y="417787"/>
            <a:ext cx="7820153" cy="770822"/>
          </a:xfrm>
          <a:prstGeom prst="rect">
            <a:avLst/>
          </a:prstGeom>
          <a:gradFill flip="none" rotWithShape="1">
            <a:gsLst>
              <a:gs pos="0">
                <a:schemeClr val="accent1">
                  <a:lumMod val="40000"/>
                  <a:lumOff val="60000"/>
                </a:schemeClr>
              </a:gs>
              <a:gs pos="13000">
                <a:schemeClr val="accent1">
                  <a:lumMod val="95000"/>
                  <a:lumOff val="5000"/>
                </a:schemeClr>
              </a:gs>
              <a:gs pos="100000">
                <a:schemeClr val="accent1">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63"/>
          </a:p>
        </p:txBody>
      </p:sp>
      <p:sp>
        <p:nvSpPr>
          <p:cNvPr id="5" name="Retângulo 4">
            <a:extLst>
              <a:ext uri="{FF2B5EF4-FFF2-40B4-BE49-F238E27FC236}">
                <a16:creationId xmlns:a16="http://schemas.microsoft.com/office/drawing/2014/main" id="{A598B002-9EC4-BC29-47AE-EFDD4DC36F57}"/>
              </a:ext>
            </a:extLst>
          </p:cNvPr>
          <p:cNvSpPr/>
          <p:nvPr/>
        </p:nvSpPr>
        <p:spPr>
          <a:xfrm>
            <a:off x="1404605" y="604569"/>
            <a:ext cx="7569633" cy="375104"/>
          </a:xfrm>
          <a:prstGeom prst="rect">
            <a:avLst/>
          </a:prstGeom>
          <a:noFill/>
        </p:spPr>
        <p:txBody>
          <a:bodyPr wrap="square" lIns="74295" tIns="37148" rIns="74295" bIns="37148">
            <a:spAutoFit/>
          </a:bodyPr>
          <a:lstStyle/>
          <a:p>
            <a:pPr algn="ctr"/>
            <a:r>
              <a:rPr lang="pt-BR" sz="1950" b="1" spc="41" dirty="0">
                <a:ln w="9525" cmpd="sng">
                  <a:solidFill>
                    <a:schemeClr val="accent1"/>
                  </a:solidFill>
                  <a:prstDash val="solid"/>
                </a:ln>
                <a:solidFill>
                  <a:srgbClr val="70AD47">
                    <a:tint val="1000"/>
                  </a:srgbClr>
                </a:solidFill>
                <a:effectLst>
                  <a:glow rad="38100">
                    <a:schemeClr val="accent1">
                      <a:alpha val="40000"/>
                    </a:schemeClr>
                  </a:glow>
                </a:effectLst>
              </a:rPr>
              <a:t> </a:t>
            </a:r>
            <a:r>
              <a:rPr lang="pt-BR" sz="1950" b="1" spc="41" dirty="0">
                <a:ln w="9525" cmpd="sng">
                  <a:solidFill>
                    <a:schemeClr val="bg1"/>
                  </a:solidFill>
                  <a:prstDash val="solid"/>
                </a:ln>
                <a:solidFill>
                  <a:srgbClr val="70AD47">
                    <a:tint val="1000"/>
                  </a:srgbClr>
                </a:solidFill>
                <a:effectLst>
                  <a:glow rad="38100">
                    <a:schemeClr val="accent1">
                      <a:alpha val="40000"/>
                    </a:schemeClr>
                  </a:glow>
                </a:effectLst>
              </a:rPr>
              <a:t>Insumos Infusão a vácuo</a:t>
            </a:r>
          </a:p>
        </p:txBody>
      </p:sp>
      <p:pic>
        <p:nvPicPr>
          <p:cNvPr id="17" name="Imagem 16">
            <a:extLst>
              <a:ext uri="{FF2B5EF4-FFF2-40B4-BE49-F238E27FC236}">
                <a16:creationId xmlns:a16="http://schemas.microsoft.com/office/drawing/2014/main" id="{7E5ACEF5-E9BB-65BB-1123-992258EBBFFD}"/>
              </a:ext>
            </a:extLst>
          </p:cNvPr>
          <p:cNvPicPr>
            <a:picLocks noChangeAspect="1"/>
          </p:cNvPicPr>
          <p:nvPr/>
        </p:nvPicPr>
        <p:blipFill>
          <a:blip r:embed="rId2"/>
          <a:stretch>
            <a:fillRect/>
          </a:stretch>
        </p:blipFill>
        <p:spPr>
          <a:xfrm>
            <a:off x="1189973" y="1327945"/>
            <a:ext cx="3617554" cy="2986184"/>
          </a:xfrm>
          <a:prstGeom prst="rect">
            <a:avLst/>
          </a:prstGeom>
        </p:spPr>
      </p:pic>
      <p:pic>
        <p:nvPicPr>
          <p:cNvPr id="19" name="Imagem 18" descr="Uma imagem contendo mesa, deitado, bola&#10;&#10;Descrição gerada automaticamente">
            <a:extLst>
              <a:ext uri="{FF2B5EF4-FFF2-40B4-BE49-F238E27FC236}">
                <a16:creationId xmlns:a16="http://schemas.microsoft.com/office/drawing/2014/main" id="{512B1BC0-132E-415E-516E-76D4D65FD8A6}"/>
              </a:ext>
            </a:extLst>
          </p:cNvPr>
          <p:cNvPicPr>
            <a:picLocks noChangeAspect="1"/>
          </p:cNvPicPr>
          <p:nvPr/>
        </p:nvPicPr>
        <p:blipFill>
          <a:blip r:embed="rId3"/>
          <a:stretch>
            <a:fillRect/>
          </a:stretch>
        </p:blipFill>
        <p:spPr>
          <a:xfrm>
            <a:off x="6391050" y="4850146"/>
            <a:ext cx="2570851" cy="1755000"/>
          </a:xfrm>
          <a:prstGeom prst="rect">
            <a:avLst/>
          </a:prstGeom>
        </p:spPr>
      </p:pic>
      <p:pic>
        <p:nvPicPr>
          <p:cNvPr id="23" name="Imagem 22" descr="Uma imagem contendo verde, mesa, pequeno, vidro&#10;&#10;Descrição gerada automaticamente">
            <a:extLst>
              <a:ext uri="{FF2B5EF4-FFF2-40B4-BE49-F238E27FC236}">
                <a16:creationId xmlns:a16="http://schemas.microsoft.com/office/drawing/2014/main" id="{74AE3532-B215-CC41-018A-A863B3FCBB4D}"/>
              </a:ext>
            </a:extLst>
          </p:cNvPr>
          <p:cNvPicPr>
            <a:picLocks noChangeAspect="1"/>
          </p:cNvPicPr>
          <p:nvPr/>
        </p:nvPicPr>
        <p:blipFill>
          <a:blip r:embed="rId4"/>
          <a:stretch>
            <a:fillRect/>
          </a:stretch>
        </p:blipFill>
        <p:spPr>
          <a:xfrm>
            <a:off x="4953000" y="1327945"/>
            <a:ext cx="4021238" cy="3004600"/>
          </a:xfrm>
          <a:prstGeom prst="rect">
            <a:avLst/>
          </a:prstGeom>
        </p:spPr>
      </p:pic>
      <p:pic>
        <p:nvPicPr>
          <p:cNvPr id="25" name="Imagem 24" descr="Uma imagem contendo verde, bola, jogador, quadra&#10;&#10;Descrição gerada automaticamente">
            <a:extLst>
              <a:ext uri="{FF2B5EF4-FFF2-40B4-BE49-F238E27FC236}">
                <a16:creationId xmlns:a16="http://schemas.microsoft.com/office/drawing/2014/main" id="{4BAE93F0-78DA-F707-3012-C98E9E269A06}"/>
              </a:ext>
            </a:extLst>
          </p:cNvPr>
          <p:cNvPicPr>
            <a:picLocks noChangeAspect="1"/>
          </p:cNvPicPr>
          <p:nvPr/>
        </p:nvPicPr>
        <p:blipFill>
          <a:blip r:embed="rId5"/>
          <a:stretch>
            <a:fillRect/>
          </a:stretch>
        </p:blipFill>
        <p:spPr>
          <a:xfrm>
            <a:off x="4953000" y="4874399"/>
            <a:ext cx="2187150" cy="1755000"/>
          </a:xfrm>
          <a:prstGeom prst="rect">
            <a:avLst/>
          </a:prstGeom>
        </p:spPr>
      </p:pic>
      <p:pic>
        <p:nvPicPr>
          <p:cNvPr id="12" name="Imagem 11">
            <a:extLst>
              <a:ext uri="{FF2B5EF4-FFF2-40B4-BE49-F238E27FC236}">
                <a16:creationId xmlns:a16="http://schemas.microsoft.com/office/drawing/2014/main" id="{BA9FF65E-BB7F-1BF4-BB3D-B65A54F5AF8F}"/>
              </a:ext>
            </a:extLst>
          </p:cNvPr>
          <p:cNvPicPr>
            <a:picLocks noChangeAspect="1"/>
          </p:cNvPicPr>
          <p:nvPr/>
        </p:nvPicPr>
        <p:blipFill>
          <a:blip r:embed="rId6"/>
          <a:stretch>
            <a:fillRect/>
          </a:stretch>
        </p:blipFill>
        <p:spPr>
          <a:xfrm>
            <a:off x="1189973" y="4588201"/>
            <a:ext cx="2187149" cy="1883708"/>
          </a:xfrm>
          <a:prstGeom prst="rect">
            <a:avLst/>
          </a:prstGeom>
        </p:spPr>
      </p:pic>
      <p:pic>
        <p:nvPicPr>
          <p:cNvPr id="16" name="Imagem 15">
            <a:extLst>
              <a:ext uri="{FF2B5EF4-FFF2-40B4-BE49-F238E27FC236}">
                <a16:creationId xmlns:a16="http://schemas.microsoft.com/office/drawing/2014/main" id="{F7ED2DD4-1687-AB65-A983-4516772018D4}"/>
              </a:ext>
            </a:extLst>
          </p:cNvPr>
          <p:cNvPicPr>
            <a:picLocks noChangeAspect="1"/>
          </p:cNvPicPr>
          <p:nvPr/>
        </p:nvPicPr>
        <p:blipFill>
          <a:blip r:embed="rId7"/>
          <a:stretch>
            <a:fillRect/>
          </a:stretch>
        </p:blipFill>
        <p:spPr>
          <a:xfrm>
            <a:off x="3020290" y="4863527"/>
            <a:ext cx="1850321" cy="1440656"/>
          </a:xfrm>
          <a:prstGeom prst="rect">
            <a:avLst/>
          </a:prstGeom>
        </p:spPr>
      </p:pic>
    </p:spTree>
    <p:extLst>
      <p:ext uri="{BB962C8B-B14F-4D97-AF65-F5344CB8AC3E}">
        <p14:creationId xmlns:p14="http://schemas.microsoft.com/office/powerpoint/2010/main" val="1697188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80EE9F3B-4C41-4F29-BB1F-3C52B4D17ACA}"/>
              </a:ext>
            </a:extLst>
          </p:cNvPr>
          <p:cNvSpPr txBox="1"/>
          <p:nvPr/>
        </p:nvSpPr>
        <p:spPr>
          <a:xfrm>
            <a:off x="3854301" y="5958737"/>
            <a:ext cx="2197396" cy="542584"/>
          </a:xfrm>
          <a:prstGeom prst="rect">
            <a:avLst/>
          </a:prstGeom>
          <a:noFill/>
        </p:spPr>
        <p:txBody>
          <a:bodyPr wrap="none" rtlCol="0">
            <a:spAutoFit/>
          </a:bodyPr>
          <a:lstStyle/>
          <a:p>
            <a:r>
              <a:rPr lang="pt-BR" sz="1463" dirty="0">
                <a:solidFill>
                  <a:srgbClr val="1C4DE7"/>
                </a:solidFill>
                <a:hlinkClick r:id="rId2">
                  <a:extLst>
                    <a:ext uri="{A12FA001-AC4F-418D-AE19-62706E023703}">
                      <ahyp:hlinkClr xmlns:ahyp="http://schemas.microsoft.com/office/drawing/2018/hyperlinkcolor" val="tx"/>
                    </a:ext>
                  </a:extLst>
                </a:hlinkClick>
              </a:rPr>
              <a:t>www.importecltd.com</a:t>
            </a:r>
            <a:endParaRPr lang="pt-BR" sz="1463" dirty="0">
              <a:solidFill>
                <a:srgbClr val="1C4DE7"/>
              </a:solidFill>
            </a:endParaRPr>
          </a:p>
          <a:p>
            <a:endParaRPr lang="pt-BR" sz="1463" dirty="0">
              <a:solidFill>
                <a:srgbClr val="1C4DE7"/>
              </a:solidFill>
            </a:endParaRPr>
          </a:p>
        </p:txBody>
      </p:sp>
      <p:sp>
        <p:nvSpPr>
          <p:cNvPr id="3" name="CaixaDeTexto 2">
            <a:extLst>
              <a:ext uri="{FF2B5EF4-FFF2-40B4-BE49-F238E27FC236}">
                <a16:creationId xmlns:a16="http://schemas.microsoft.com/office/drawing/2014/main" id="{181C2219-202E-B2F6-9EC3-5E235E95BAA2}"/>
              </a:ext>
            </a:extLst>
          </p:cNvPr>
          <p:cNvSpPr txBox="1"/>
          <p:nvPr/>
        </p:nvSpPr>
        <p:spPr>
          <a:xfrm>
            <a:off x="3585765" y="5123008"/>
            <a:ext cx="2734467" cy="992836"/>
          </a:xfrm>
          <a:prstGeom prst="rect">
            <a:avLst/>
          </a:prstGeom>
          <a:noFill/>
        </p:spPr>
        <p:txBody>
          <a:bodyPr wrap="none" rtlCol="0">
            <a:spAutoFit/>
          </a:bodyPr>
          <a:lstStyle/>
          <a:p>
            <a:pPr algn="ctr"/>
            <a:r>
              <a:rPr lang="pt-BR" sz="1463" dirty="0">
                <a:solidFill>
                  <a:srgbClr val="1C4DE7"/>
                </a:solidFill>
              </a:rPr>
              <a:t>047 99190-1050</a:t>
            </a:r>
          </a:p>
          <a:p>
            <a:pPr algn="ctr"/>
            <a:endParaRPr lang="pt-BR" sz="1463" dirty="0">
              <a:solidFill>
                <a:srgbClr val="1C4DE7"/>
              </a:solidFill>
            </a:endParaRPr>
          </a:p>
          <a:p>
            <a:pPr algn="ctr"/>
            <a:r>
              <a:rPr lang="pt-BR" sz="1463" dirty="0">
                <a:solidFill>
                  <a:srgbClr val="1C4DE7"/>
                </a:solidFill>
                <a:hlinkClick r:id="rId3">
                  <a:extLst>
                    <a:ext uri="{A12FA001-AC4F-418D-AE19-62706E023703}">
                      <ahyp:hlinkClr xmlns:ahyp="http://schemas.microsoft.com/office/drawing/2018/hyperlinkcolor" val="tx"/>
                    </a:ext>
                  </a:extLst>
                </a:hlinkClick>
              </a:rPr>
              <a:t>comercial@importecltd.com</a:t>
            </a:r>
            <a:endParaRPr lang="pt-BR" sz="1463" dirty="0">
              <a:solidFill>
                <a:srgbClr val="1C4DE7"/>
              </a:solidFill>
            </a:endParaRPr>
          </a:p>
          <a:p>
            <a:pPr algn="ctr"/>
            <a:endParaRPr lang="pt-BR" sz="1463" dirty="0">
              <a:solidFill>
                <a:srgbClr val="1C4DE7"/>
              </a:solidFill>
            </a:endParaRPr>
          </a:p>
        </p:txBody>
      </p:sp>
      <p:pic>
        <p:nvPicPr>
          <p:cNvPr id="11" name="Imagem 10" descr="Logotipo&#10;&#10;Descrição gerada automaticamente com confiança média">
            <a:extLst>
              <a:ext uri="{FF2B5EF4-FFF2-40B4-BE49-F238E27FC236}">
                <a16:creationId xmlns:a16="http://schemas.microsoft.com/office/drawing/2014/main" id="{3B6B58EE-DB60-967B-BDA9-9AB43F890351}"/>
              </a:ext>
            </a:extLst>
          </p:cNvPr>
          <p:cNvPicPr>
            <a:picLocks noChangeAspect="1"/>
          </p:cNvPicPr>
          <p:nvPr/>
        </p:nvPicPr>
        <p:blipFill>
          <a:blip r:embed="rId4"/>
          <a:stretch>
            <a:fillRect/>
          </a:stretch>
        </p:blipFill>
        <p:spPr>
          <a:xfrm>
            <a:off x="2176794" y="3894274"/>
            <a:ext cx="5552410" cy="1143796"/>
          </a:xfrm>
          <a:prstGeom prst="rect">
            <a:avLst/>
          </a:prstGeom>
        </p:spPr>
      </p:pic>
      <p:pic>
        <p:nvPicPr>
          <p:cNvPr id="7" name="Imagem 6">
            <a:extLst>
              <a:ext uri="{FF2B5EF4-FFF2-40B4-BE49-F238E27FC236}">
                <a16:creationId xmlns:a16="http://schemas.microsoft.com/office/drawing/2014/main" id="{A0AD0F08-ACE0-458A-3A04-22D0FB651195}"/>
              </a:ext>
            </a:extLst>
          </p:cNvPr>
          <p:cNvPicPr>
            <a:picLocks noChangeAspect="1"/>
          </p:cNvPicPr>
          <p:nvPr/>
        </p:nvPicPr>
        <p:blipFill>
          <a:blip r:embed="rId5"/>
          <a:stretch>
            <a:fillRect/>
          </a:stretch>
        </p:blipFill>
        <p:spPr>
          <a:xfrm>
            <a:off x="1731237" y="74663"/>
            <a:ext cx="6642660" cy="3734673"/>
          </a:xfrm>
          <a:prstGeom prst="rect">
            <a:avLst/>
          </a:prstGeom>
        </p:spPr>
      </p:pic>
    </p:spTree>
    <p:extLst>
      <p:ext uri="{BB962C8B-B14F-4D97-AF65-F5344CB8AC3E}">
        <p14:creationId xmlns:p14="http://schemas.microsoft.com/office/powerpoint/2010/main" val="736649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BAD89D2C-4395-08F3-8EF1-BBA339FFD545}"/>
              </a:ext>
            </a:extLst>
          </p:cNvPr>
          <p:cNvSpPr/>
          <p:nvPr/>
        </p:nvSpPr>
        <p:spPr>
          <a:xfrm>
            <a:off x="7058821" y="827690"/>
            <a:ext cx="2432021" cy="5268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100" dirty="0">
              <a:solidFill>
                <a:schemeClr val="tx1"/>
              </a:solidFill>
            </a:endParaRPr>
          </a:p>
        </p:txBody>
      </p:sp>
      <p:pic>
        <p:nvPicPr>
          <p:cNvPr id="3" name="Imagem 2">
            <a:extLst>
              <a:ext uri="{FF2B5EF4-FFF2-40B4-BE49-F238E27FC236}">
                <a16:creationId xmlns:a16="http://schemas.microsoft.com/office/drawing/2014/main" id="{8DF3F99B-1C43-7C37-BB68-41AD07E7E699}"/>
              </a:ext>
            </a:extLst>
          </p:cNvPr>
          <p:cNvPicPr>
            <a:picLocks noChangeAspect="1"/>
          </p:cNvPicPr>
          <p:nvPr/>
        </p:nvPicPr>
        <p:blipFill rotWithShape="1">
          <a:blip r:embed="rId3"/>
          <a:srcRect r="15292"/>
          <a:stretch/>
        </p:blipFill>
        <p:spPr>
          <a:xfrm>
            <a:off x="4737433" y="3135521"/>
            <a:ext cx="5040000" cy="3722479"/>
          </a:xfrm>
          <a:prstGeom prst="rect">
            <a:avLst/>
          </a:prstGeom>
        </p:spPr>
      </p:pic>
      <p:pic>
        <p:nvPicPr>
          <p:cNvPr id="6" name="Imagem 5">
            <a:extLst>
              <a:ext uri="{FF2B5EF4-FFF2-40B4-BE49-F238E27FC236}">
                <a16:creationId xmlns:a16="http://schemas.microsoft.com/office/drawing/2014/main" id="{B59A49E0-2E0A-FB7E-DC29-A93BE26F560F}"/>
              </a:ext>
            </a:extLst>
          </p:cNvPr>
          <p:cNvPicPr>
            <a:picLocks noChangeAspect="1"/>
          </p:cNvPicPr>
          <p:nvPr/>
        </p:nvPicPr>
        <p:blipFill>
          <a:blip r:embed="rId4"/>
          <a:stretch>
            <a:fillRect/>
          </a:stretch>
        </p:blipFill>
        <p:spPr>
          <a:xfrm>
            <a:off x="415158" y="318249"/>
            <a:ext cx="5040000" cy="3634464"/>
          </a:xfrm>
          <a:prstGeom prst="rect">
            <a:avLst/>
          </a:prstGeom>
        </p:spPr>
      </p:pic>
      <p:pic>
        <p:nvPicPr>
          <p:cNvPr id="10" name="Imagem 9">
            <a:extLst>
              <a:ext uri="{FF2B5EF4-FFF2-40B4-BE49-F238E27FC236}">
                <a16:creationId xmlns:a16="http://schemas.microsoft.com/office/drawing/2014/main" id="{812285C7-C64F-B0CA-6430-7A14A05734BD}"/>
              </a:ext>
            </a:extLst>
          </p:cNvPr>
          <p:cNvPicPr>
            <a:picLocks noChangeAspect="1"/>
          </p:cNvPicPr>
          <p:nvPr/>
        </p:nvPicPr>
        <p:blipFill>
          <a:blip r:embed="rId5"/>
          <a:stretch>
            <a:fillRect/>
          </a:stretch>
        </p:blipFill>
        <p:spPr>
          <a:xfrm>
            <a:off x="6053708" y="448899"/>
            <a:ext cx="3192178" cy="1080000"/>
          </a:xfrm>
          <a:prstGeom prst="rect">
            <a:avLst/>
          </a:prstGeom>
        </p:spPr>
      </p:pic>
      <p:pic>
        <p:nvPicPr>
          <p:cNvPr id="13" name="Imagem 12">
            <a:extLst>
              <a:ext uri="{FF2B5EF4-FFF2-40B4-BE49-F238E27FC236}">
                <a16:creationId xmlns:a16="http://schemas.microsoft.com/office/drawing/2014/main" id="{E7B34927-E810-71E6-19A3-515B599960DA}"/>
              </a:ext>
            </a:extLst>
          </p:cNvPr>
          <p:cNvPicPr>
            <a:picLocks noChangeAspect="1"/>
          </p:cNvPicPr>
          <p:nvPr/>
        </p:nvPicPr>
        <p:blipFill>
          <a:blip r:embed="rId6"/>
          <a:stretch>
            <a:fillRect/>
          </a:stretch>
        </p:blipFill>
        <p:spPr>
          <a:xfrm>
            <a:off x="415158" y="3955599"/>
            <a:ext cx="4344025" cy="2902401"/>
          </a:xfrm>
          <a:prstGeom prst="rect">
            <a:avLst/>
          </a:prstGeom>
        </p:spPr>
      </p:pic>
      <p:sp>
        <p:nvSpPr>
          <p:cNvPr id="4" name="Retângulo 3">
            <a:extLst>
              <a:ext uri="{FF2B5EF4-FFF2-40B4-BE49-F238E27FC236}">
                <a16:creationId xmlns:a16="http://schemas.microsoft.com/office/drawing/2014/main" id="{8A386921-583D-ABCA-D329-AF71F2F2D662}"/>
              </a:ext>
            </a:extLst>
          </p:cNvPr>
          <p:cNvSpPr/>
          <p:nvPr/>
        </p:nvSpPr>
        <p:spPr>
          <a:xfrm>
            <a:off x="6044273" y="1760345"/>
            <a:ext cx="3326745" cy="750271"/>
          </a:xfrm>
          <a:prstGeom prst="rect">
            <a:avLst/>
          </a:prstGeom>
          <a:noFill/>
        </p:spPr>
        <p:txBody>
          <a:bodyPr wrap="none" lIns="74295" tIns="37148" rIns="74295" bIns="37148">
            <a:spAutoFit/>
          </a:bodyPr>
          <a:lstStyle/>
          <a:p>
            <a:pPr algn="ctr"/>
            <a:r>
              <a:rPr lang="pt-BR" sz="4388" b="1" spc="41" dirty="0">
                <a:ln w="9525" cmpd="sng">
                  <a:solidFill>
                    <a:schemeClr val="tx2"/>
                  </a:solidFill>
                  <a:prstDash val="solid"/>
                </a:ln>
                <a:solidFill>
                  <a:srgbClr val="70AD47">
                    <a:tint val="1000"/>
                  </a:srgbClr>
                </a:solidFill>
                <a:effectLst>
                  <a:glow rad="38100">
                    <a:schemeClr val="accent1">
                      <a:alpha val="40000"/>
                    </a:schemeClr>
                  </a:glow>
                </a:effectLst>
              </a:rPr>
              <a:t>Aplicações</a:t>
            </a:r>
          </a:p>
        </p:txBody>
      </p:sp>
    </p:spTree>
    <p:extLst>
      <p:ext uri="{BB962C8B-B14F-4D97-AF65-F5344CB8AC3E}">
        <p14:creationId xmlns:p14="http://schemas.microsoft.com/office/powerpoint/2010/main" val="745569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C81873E-FB3F-84AC-1CCE-38A495587A49}"/>
              </a:ext>
            </a:extLst>
          </p:cNvPr>
          <p:cNvSpPr txBox="1"/>
          <p:nvPr/>
        </p:nvSpPr>
        <p:spPr>
          <a:xfrm>
            <a:off x="618598" y="1379577"/>
            <a:ext cx="6395485" cy="5478423"/>
          </a:xfrm>
          <a:prstGeom prst="rect">
            <a:avLst/>
          </a:prstGeom>
          <a:noFill/>
        </p:spPr>
        <p:txBody>
          <a:bodyPr wrap="square" rtlCol="0">
            <a:spAutoFit/>
          </a:bodyPr>
          <a:lstStyle/>
          <a:p>
            <a:endParaRPr lang="pt-BR"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r>
              <a:rPr lang="pt-BR" sz="1400"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A DryCell PVC (policloreto de vinilo) é um núcleo de espuma rígida de células fechadas e reticuladas (cross-linked, closed cells) que apresenta excelente níveis de resistência químico e mecânica, conciliada com baixo peso estrutural, sendo ideal para aplicações nas indústrias naval, em especial para o processo de laminação por Infusão á vácuo da resina de poliéster.</a:t>
            </a:r>
          </a:p>
          <a:p>
            <a:endParaRPr lang="pt-BR" sz="1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r>
              <a:rPr lang="pt-BR" sz="1400"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As resistências à compressão, à tração, ao cisalhamento e à flexão são superlativas.</a:t>
            </a:r>
          </a:p>
          <a:p>
            <a:r>
              <a:rPr lang="pt-BR" sz="1400"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O núcleo de espuma rígida DryCell PVC também apresenta baixíssima absorção de umidade, excelente isolamento térmico e acústico e baixo nível de flamabilidade, sendo ainda, autoextinguível. </a:t>
            </a:r>
          </a:p>
          <a:p>
            <a:r>
              <a:rPr lang="pt-BR" sz="1400"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É amplamente reconhecida como o melhor núcleo </a:t>
            </a:r>
            <a:r>
              <a:rPr lang="pt-BR" sz="1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para compósitos</a:t>
            </a:r>
            <a:r>
              <a:rPr lang="pt-BR" sz="1400"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 de dupla face e apresenta uma excelente relação custo-benefício em comparação com outros núcleos.</a:t>
            </a:r>
          </a:p>
          <a:p>
            <a:r>
              <a:rPr lang="pt-BR" sz="1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Compatível com resinas de poliéster, éster-vinílicas e epóxi.</a:t>
            </a:r>
          </a:p>
          <a:p>
            <a:endParaRPr lang="pt-BR" sz="1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r>
              <a:rPr lang="pt-BR" sz="1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Densidade: a partir de 60kg/m3 até 250kg/m3</a:t>
            </a:r>
          </a:p>
          <a:p>
            <a:r>
              <a:rPr lang="pt-BR" sz="1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Espessuras: a partir de 5mm até 80mm</a:t>
            </a:r>
          </a:p>
          <a:p>
            <a:r>
              <a:rPr lang="pt-BR" sz="1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Acabamentos: Ranhuras Duplas e Perfurado nos vértices. </a:t>
            </a:r>
          </a:p>
          <a:p>
            <a:r>
              <a:rPr lang="pt-BR" sz="1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Tecnologia DryCell para a melhor eficiência no processo de Infusão à Vácuo.</a:t>
            </a:r>
          </a:p>
          <a:p>
            <a:r>
              <a:rPr lang="pt-BR"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p>
        </p:txBody>
      </p:sp>
      <p:pic>
        <p:nvPicPr>
          <p:cNvPr id="5" name="Imagem 4">
            <a:extLst>
              <a:ext uri="{FF2B5EF4-FFF2-40B4-BE49-F238E27FC236}">
                <a16:creationId xmlns:a16="http://schemas.microsoft.com/office/drawing/2014/main" id="{1D31B5B5-5B85-E5F2-3A6B-BDF191F3E6EC}"/>
              </a:ext>
            </a:extLst>
          </p:cNvPr>
          <p:cNvPicPr>
            <a:picLocks noChangeAspect="1"/>
          </p:cNvPicPr>
          <p:nvPr/>
        </p:nvPicPr>
        <p:blipFill>
          <a:blip r:embed="rId2"/>
          <a:stretch>
            <a:fillRect/>
          </a:stretch>
        </p:blipFill>
        <p:spPr>
          <a:xfrm>
            <a:off x="7570894" y="1483601"/>
            <a:ext cx="2123861" cy="2117483"/>
          </a:xfrm>
          <a:prstGeom prst="rect">
            <a:avLst/>
          </a:prstGeom>
        </p:spPr>
      </p:pic>
      <p:pic>
        <p:nvPicPr>
          <p:cNvPr id="8" name="Imagem 7">
            <a:extLst>
              <a:ext uri="{FF2B5EF4-FFF2-40B4-BE49-F238E27FC236}">
                <a16:creationId xmlns:a16="http://schemas.microsoft.com/office/drawing/2014/main" id="{5E786A24-BC02-9F0F-778D-9887957336FA}"/>
              </a:ext>
            </a:extLst>
          </p:cNvPr>
          <p:cNvPicPr>
            <a:picLocks noChangeAspect="1"/>
          </p:cNvPicPr>
          <p:nvPr/>
        </p:nvPicPr>
        <p:blipFill>
          <a:blip r:embed="rId3"/>
          <a:stretch>
            <a:fillRect/>
          </a:stretch>
        </p:blipFill>
        <p:spPr>
          <a:xfrm flipH="1">
            <a:off x="7570894" y="3871035"/>
            <a:ext cx="2218087" cy="1675448"/>
          </a:xfrm>
          <a:prstGeom prst="rect">
            <a:avLst/>
          </a:prstGeom>
        </p:spPr>
      </p:pic>
      <p:pic>
        <p:nvPicPr>
          <p:cNvPr id="4" name="Imagem 3">
            <a:extLst>
              <a:ext uri="{FF2B5EF4-FFF2-40B4-BE49-F238E27FC236}">
                <a16:creationId xmlns:a16="http://schemas.microsoft.com/office/drawing/2014/main" id="{20CE8323-4E8A-2A88-0F2C-00BE7661F32B}"/>
              </a:ext>
            </a:extLst>
          </p:cNvPr>
          <p:cNvPicPr>
            <a:picLocks noChangeAspect="1"/>
          </p:cNvPicPr>
          <p:nvPr/>
        </p:nvPicPr>
        <p:blipFill>
          <a:blip r:embed="rId4"/>
          <a:stretch>
            <a:fillRect/>
          </a:stretch>
        </p:blipFill>
        <p:spPr>
          <a:xfrm>
            <a:off x="781438" y="388230"/>
            <a:ext cx="3192178" cy="1080000"/>
          </a:xfrm>
          <a:prstGeom prst="rect">
            <a:avLst/>
          </a:prstGeom>
        </p:spPr>
      </p:pic>
      <p:sp>
        <p:nvSpPr>
          <p:cNvPr id="6" name="CaixaDeTexto 5">
            <a:extLst>
              <a:ext uri="{FF2B5EF4-FFF2-40B4-BE49-F238E27FC236}">
                <a16:creationId xmlns:a16="http://schemas.microsoft.com/office/drawing/2014/main" id="{4B993D4C-8714-9DD2-47CF-51805F7EF6AC}"/>
              </a:ext>
            </a:extLst>
          </p:cNvPr>
          <p:cNvSpPr txBox="1"/>
          <p:nvPr/>
        </p:nvSpPr>
        <p:spPr>
          <a:xfrm>
            <a:off x="4359058" y="501040"/>
            <a:ext cx="1365337" cy="646331"/>
          </a:xfrm>
          <a:prstGeom prst="rect">
            <a:avLst/>
          </a:prstGeom>
          <a:noFill/>
        </p:spPr>
        <p:txBody>
          <a:bodyPr wrap="square" rtlCol="0">
            <a:spAutoFit/>
          </a:bodyPr>
          <a:lstStyle/>
          <a:p>
            <a:r>
              <a:rPr lang="pt-BR" sz="3600" dirty="0">
                <a:solidFill>
                  <a:schemeClr val="tx1">
                    <a:lumMod val="85000"/>
                    <a:lumOff val="15000"/>
                  </a:schemeClr>
                </a:solidFill>
                <a:latin typeface="Arial Black" panose="020B0A04020102020204" pitchFamily="34" charset="0"/>
              </a:rPr>
              <a:t>PVC</a:t>
            </a:r>
          </a:p>
        </p:txBody>
      </p:sp>
    </p:spTree>
    <p:extLst>
      <p:ext uri="{BB962C8B-B14F-4D97-AF65-F5344CB8AC3E}">
        <p14:creationId xmlns:p14="http://schemas.microsoft.com/office/powerpoint/2010/main" val="1879764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C81873E-FB3F-84AC-1CCE-38A495587A49}"/>
              </a:ext>
            </a:extLst>
          </p:cNvPr>
          <p:cNvSpPr txBox="1"/>
          <p:nvPr/>
        </p:nvSpPr>
        <p:spPr>
          <a:xfrm>
            <a:off x="4354607" y="1340351"/>
            <a:ext cx="5345823" cy="3991542"/>
          </a:xfrm>
          <a:prstGeom prst="rect">
            <a:avLst/>
          </a:prstGeom>
          <a:noFill/>
        </p:spPr>
        <p:txBody>
          <a:bodyPr wrap="square" rtlCol="0">
            <a:spAutoFit/>
          </a:bodyPr>
          <a:lstStyle/>
          <a:p>
            <a:endParaRPr lang="pt-BR"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r>
              <a:rPr lang="pt-BR" sz="1400"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Espuma rígida DryCell PET (tereftalato de polietileno).</a:t>
            </a:r>
          </a:p>
          <a:p>
            <a:r>
              <a:rPr lang="pt-BR" sz="1400"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A DryCell PET é ideal para aplicações </a:t>
            </a:r>
            <a:r>
              <a:rPr lang="pt-BR" sz="1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em divisórias, tetos e pisos, caixas e tanques em geral.  </a:t>
            </a:r>
          </a:p>
          <a:p>
            <a:r>
              <a:rPr lang="pt-BR" sz="1400"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Baixo peso estrutural, alta resistência química e boa resistência mecânica além d</a:t>
            </a:r>
            <a:r>
              <a:rPr lang="pt-BR" sz="1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e excelente relação custo-benefício fazem da DryCell PET D100 uma das mais utilizadas espuma rígida para núcleos de painéis sanduiche. </a:t>
            </a:r>
          </a:p>
          <a:p>
            <a:endParaRPr lang="pt-BR" sz="1400"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endParaRPr>
          </a:p>
          <a:p>
            <a:r>
              <a:rPr lang="pt-BR" sz="1400"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A DryCell PET D100 é uma espuma rígida de células fechad</a:t>
            </a:r>
            <a:r>
              <a:rPr lang="pt-BR" sz="1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as e reticuladas Close Cells / </a:t>
            </a:r>
            <a:r>
              <a:rPr lang="pt-BR" sz="1400" dirty="0">
                <a:solidFill>
                  <a:schemeClr val="tx1">
                    <a:lumMod val="85000"/>
                    <a:lumOff val="15000"/>
                  </a:schemeClr>
                </a:solidFill>
                <a:effectLst/>
                <a:latin typeface="Verdana" panose="020B0604030504040204" pitchFamily="34" charset="0"/>
                <a:ea typeface="Verdana" panose="020B0604030504040204" pitchFamily="34" charset="0"/>
                <a:cs typeface="Verdana" panose="020B0604030504040204" pitchFamily="34" charset="0"/>
              </a:rPr>
              <a:t>Cross Linked que apresenta alta impermeabilidade, excelente isolamento térmico e acústico e baixo nível de flamabilidade e autoextinguível. </a:t>
            </a:r>
          </a:p>
          <a:p>
            <a:endParaRPr lang="pt-BR" sz="1400"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p>
            <a:r>
              <a:rPr lang="pt-BR" sz="1800" dirty="0">
                <a:solidFill>
                  <a:srgbClr val="333333"/>
                </a:solidFill>
                <a:effectLst/>
                <a:latin typeface="Poppins" pitchFamily="2" charset="77"/>
                <a:ea typeface="Times New Roman" panose="02020603050405020304" pitchFamily="18" charset="0"/>
                <a:cs typeface="Times New Roman" panose="02020603050405020304" pitchFamily="18" charset="0"/>
              </a:rPr>
              <a:t> </a:t>
            </a:r>
            <a:endParaRPr lang="pt-BR" sz="18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r>
              <a:rPr lang="pt-BR" sz="1138"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6" name="Retângulo 5">
            <a:extLst>
              <a:ext uri="{FF2B5EF4-FFF2-40B4-BE49-F238E27FC236}">
                <a16:creationId xmlns:a16="http://schemas.microsoft.com/office/drawing/2014/main" id="{EE614E77-160E-DDB9-AB9A-B899FFEB71A3}"/>
              </a:ext>
            </a:extLst>
          </p:cNvPr>
          <p:cNvSpPr/>
          <p:nvPr/>
        </p:nvSpPr>
        <p:spPr>
          <a:xfrm>
            <a:off x="4309609" y="590080"/>
            <a:ext cx="5367302" cy="750271"/>
          </a:xfrm>
          <a:prstGeom prst="rect">
            <a:avLst/>
          </a:prstGeom>
          <a:noFill/>
        </p:spPr>
        <p:txBody>
          <a:bodyPr wrap="none" lIns="74295" tIns="37148" rIns="74295" bIns="37148">
            <a:spAutoFit/>
          </a:bodyPr>
          <a:lstStyle/>
          <a:p>
            <a:pPr algn="ctr"/>
            <a:r>
              <a:rPr lang="pt-BR" sz="4388" b="1" spc="41" dirty="0">
                <a:ln w="9525" cmpd="sng">
                  <a:solidFill>
                    <a:schemeClr val="tx2"/>
                  </a:solidFill>
                  <a:prstDash val="solid"/>
                </a:ln>
                <a:solidFill>
                  <a:srgbClr val="70AD47">
                    <a:tint val="1000"/>
                  </a:srgbClr>
                </a:solidFill>
                <a:effectLst>
                  <a:glow rad="38100">
                    <a:schemeClr val="accent1">
                      <a:alpha val="40000"/>
                    </a:schemeClr>
                  </a:glow>
                </a:effectLst>
              </a:rPr>
              <a:t>PET D100kg/m3</a:t>
            </a:r>
          </a:p>
        </p:txBody>
      </p:sp>
      <p:sp>
        <p:nvSpPr>
          <p:cNvPr id="2" name="CaixaDeTexto 1">
            <a:extLst>
              <a:ext uri="{FF2B5EF4-FFF2-40B4-BE49-F238E27FC236}">
                <a16:creationId xmlns:a16="http://schemas.microsoft.com/office/drawing/2014/main" id="{8778C382-32F5-5C06-5C20-229207DC7492}"/>
              </a:ext>
            </a:extLst>
          </p:cNvPr>
          <p:cNvSpPr txBox="1"/>
          <p:nvPr/>
        </p:nvSpPr>
        <p:spPr>
          <a:xfrm>
            <a:off x="942815" y="4818049"/>
            <a:ext cx="8734096" cy="1815882"/>
          </a:xfrm>
          <a:prstGeom prst="rect">
            <a:avLst/>
          </a:prstGeom>
          <a:noFill/>
        </p:spPr>
        <p:txBody>
          <a:bodyPr wrap="square" rtlCol="0">
            <a:spAutoFit/>
          </a:bodyPr>
          <a:lstStyle/>
          <a:p>
            <a:r>
              <a:rPr lang="pt-BR" sz="1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Quimicamente compatível com resinas de poliéster, éster-vinílicas e epóxi, apresentam padrão idêntico aos de núcleos de PVC nos processos de Infusão a vácuo.</a:t>
            </a:r>
          </a:p>
          <a:p>
            <a:endParaRPr lang="pt-BR" sz="1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r>
              <a:rPr lang="pt-BR" sz="1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Densidade: 100kg/m3 </a:t>
            </a:r>
          </a:p>
          <a:p>
            <a:r>
              <a:rPr lang="pt-BR" sz="1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Espessuras: 10mm, 15mm, 20mm</a:t>
            </a:r>
          </a:p>
          <a:p>
            <a:r>
              <a:rPr lang="pt-BR" sz="1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Acabamentos: Ranhuras duplas e perfurado nos vértices. </a:t>
            </a:r>
          </a:p>
          <a:p>
            <a:r>
              <a:rPr lang="pt-BR" sz="1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Tecnologia DryCell para a melhor eficiência no processo de Infusão à Vácuo.</a:t>
            </a:r>
          </a:p>
          <a:p>
            <a:endParaRPr lang="pt-BR"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Imagem 7">
            <a:extLst>
              <a:ext uri="{FF2B5EF4-FFF2-40B4-BE49-F238E27FC236}">
                <a16:creationId xmlns:a16="http://schemas.microsoft.com/office/drawing/2014/main" id="{BB655622-FDE6-C420-1C4F-5AA0E25BD67C}"/>
              </a:ext>
            </a:extLst>
          </p:cNvPr>
          <p:cNvPicPr>
            <a:picLocks noChangeAspect="1"/>
          </p:cNvPicPr>
          <p:nvPr/>
        </p:nvPicPr>
        <p:blipFill>
          <a:blip r:embed="rId2"/>
          <a:stretch>
            <a:fillRect/>
          </a:stretch>
        </p:blipFill>
        <p:spPr>
          <a:xfrm>
            <a:off x="966334" y="1734448"/>
            <a:ext cx="3343275" cy="2857500"/>
          </a:xfrm>
          <a:prstGeom prst="rect">
            <a:avLst/>
          </a:prstGeom>
        </p:spPr>
      </p:pic>
      <p:pic>
        <p:nvPicPr>
          <p:cNvPr id="5" name="Imagem 4">
            <a:extLst>
              <a:ext uri="{FF2B5EF4-FFF2-40B4-BE49-F238E27FC236}">
                <a16:creationId xmlns:a16="http://schemas.microsoft.com/office/drawing/2014/main" id="{40A5C047-F63B-FB7D-D4FF-93730631D11C}"/>
              </a:ext>
            </a:extLst>
          </p:cNvPr>
          <p:cNvPicPr>
            <a:picLocks noChangeAspect="1"/>
          </p:cNvPicPr>
          <p:nvPr/>
        </p:nvPicPr>
        <p:blipFill>
          <a:blip r:embed="rId3"/>
          <a:stretch>
            <a:fillRect/>
          </a:stretch>
        </p:blipFill>
        <p:spPr>
          <a:xfrm>
            <a:off x="966334" y="307618"/>
            <a:ext cx="3192178" cy="1080000"/>
          </a:xfrm>
          <a:prstGeom prst="rect">
            <a:avLst/>
          </a:prstGeom>
        </p:spPr>
      </p:pic>
      <p:pic>
        <p:nvPicPr>
          <p:cNvPr id="9" name="Imagem 8">
            <a:extLst>
              <a:ext uri="{FF2B5EF4-FFF2-40B4-BE49-F238E27FC236}">
                <a16:creationId xmlns:a16="http://schemas.microsoft.com/office/drawing/2014/main" id="{AC5990AE-8D34-A0CE-A7DB-94B60CC15DCE}"/>
              </a:ext>
            </a:extLst>
          </p:cNvPr>
          <p:cNvPicPr>
            <a:picLocks noChangeAspect="1"/>
          </p:cNvPicPr>
          <p:nvPr/>
        </p:nvPicPr>
        <p:blipFill>
          <a:blip r:embed="rId4"/>
          <a:stretch>
            <a:fillRect/>
          </a:stretch>
        </p:blipFill>
        <p:spPr>
          <a:xfrm>
            <a:off x="8502503" y="4757184"/>
            <a:ext cx="1174408" cy="1530925"/>
          </a:xfrm>
          <a:prstGeom prst="rect">
            <a:avLst/>
          </a:prstGeom>
        </p:spPr>
      </p:pic>
    </p:spTree>
    <p:extLst>
      <p:ext uri="{BB962C8B-B14F-4D97-AF65-F5344CB8AC3E}">
        <p14:creationId xmlns:p14="http://schemas.microsoft.com/office/powerpoint/2010/main" val="829469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C81873E-FB3F-84AC-1CCE-38A495587A49}"/>
              </a:ext>
            </a:extLst>
          </p:cNvPr>
          <p:cNvSpPr txBox="1"/>
          <p:nvPr/>
        </p:nvSpPr>
        <p:spPr>
          <a:xfrm>
            <a:off x="919296" y="1671994"/>
            <a:ext cx="8757615" cy="2206438"/>
          </a:xfrm>
          <a:prstGeom prst="rect">
            <a:avLst/>
          </a:prstGeom>
          <a:noFill/>
        </p:spPr>
        <p:txBody>
          <a:bodyPr wrap="square" rtlCol="0">
            <a:spAutoFit/>
          </a:bodyPr>
          <a:lstStyle/>
          <a:p>
            <a:r>
              <a:rPr lang="pt-BR" sz="1400" b="0" i="0" dirty="0">
                <a:solidFill>
                  <a:srgbClr val="000000"/>
                </a:solidFill>
                <a:effectLst/>
                <a:latin typeface="Verdana" panose="020B0604030504040204" pitchFamily="34" charset="0"/>
                <a:ea typeface="Verdana" panose="020B0604030504040204" pitchFamily="34" charset="0"/>
              </a:rPr>
              <a:t>A DryCell PET D300kg/m3 é uma espuma rígida de super densidade que apresenta alto índice de resistência à compressão, que substitui, com vantagens, as inserções de compensado naval quando aplicadas com resina de poliéster.</a:t>
            </a:r>
          </a:p>
          <a:p>
            <a:endParaRPr lang="pt-BR" sz="1400" b="0" i="0" dirty="0">
              <a:solidFill>
                <a:srgbClr val="000000"/>
              </a:solidFill>
              <a:effectLst/>
              <a:latin typeface="Verdana" panose="020B0604030504040204" pitchFamily="34" charset="0"/>
              <a:ea typeface="Verdana" panose="020B0604030504040204" pitchFamily="34" charset="0"/>
            </a:endParaRPr>
          </a:p>
          <a:p>
            <a:r>
              <a:rPr lang="pt-BR" sz="1400" b="0" i="0" dirty="0">
                <a:solidFill>
                  <a:srgbClr val="000000"/>
                </a:solidFill>
                <a:effectLst/>
                <a:latin typeface="Verdana" panose="020B0604030504040204" pitchFamily="34" charset="0"/>
                <a:ea typeface="Verdana" panose="020B0604030504040204" pitchFamily="34" charset="0"/>
              </a:rPr>
              <a:t>Ideal para fabricação de cavaletes de motores de popa e espelhos de popa batentes de armários, suporte para equipamento eletrônico, etc.</a:t>
            </a:r>
          </a:p>
          <a:p>
            <a:endParaRPr lang="pt-BR" sz="1400" b="0" i="0" dirty="0">
              <a:solidFill>
                <a:srgbClr val="000000"/>
              </a:solidFill>
              <a:effectLst/>
              <a:latin typeface="Verdana" panose="020B0604030504040204" pitchFamily="34" charset="0"/>
              <a:ea typeface="Verdana" panose="020B0604030504040204" pitchFamily="34" charset="0"/>
            </a:endParaRPr>
          </a:p>
          <a:p>
            <a:r>
              <a:rPr lang="pt-BR" sz="1400" b="0" i="0" dirty="0">
                <a:solidFill>
                  <a:srgbClr val="000000"/>
                </a:solidFill>
                <a:effectLst/>
                <a:latin typeface="Verdana" panose="020B0604030504040204" pitchFamily="34" charset="0"/>
                <a:ea typeface="Verdana" panose="020B0604030504040204" pitchFamily="34" charset="0"/>
              </a:rPr>
              <a:t>Aceita muito bem a compressão de parafusos passantes e auto atarrachantes com índices de resistência superiores ao do compensado naval.</a:t>
            </a:r>
            <a:r>
              <a:rPr lang="pt-BR" sz="1400" dirty="0">
                <a:latin typeface="Verdana" panose="020B0604030504040204" pitchFamily="34" charset="0"/>
                <a:ea typeface="Verdana" panose="020B0604030504040204" pitchFamily="34" charset="0"/>
              </a:rPr>
              <a:t> </a:t>
            </a:r>
            <a:br>
              <a:rPr lang="pt-BR" sz="1400" dirty="0">
                <a:latin typeface="Verdana" panose="020B0604030504040204" pitchFamily="34" charset="0"/>
                <a:ea typeface="Verdana" panose="020B0604030504040204" pitchFamily="34" charset="0"/>
              </a:rPr>
            </a:br>
            <a:endParaRPr lang="pt-BR" sz="1138"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tângulo 5">
            <a:extLst>
              <a:ext uri="{FF2B5EF4-FFF2-40B4-BE49-F238E27FC236}">
                <a16:creationId xmlns:a16="http://schemas.microsoft.com/office/drawing/2014/main" id="{EE614E77-160E-DDB9-AB9A-B899FFEB71A3}"/>
              </a:ext>
            </a:extLst>
          </p:cNvPr>
          <p:cNvSpPr/>
          <p:nvPr/>
        </p:nvSpPr>
        <p:spPr>
          <a:xfrm>
            <a:off x="4502417" y="307618"/>
            <a:ext cx="5174494" cy="750271"/>
          </a:xfrm>
          <a:prstGeom prst="rect">
            <a:avLst/>
          </a:prstGeom>
          <a:noFill/>
        </p:spPr>
        <p:txBody>
          <a:bodyPr wrap="none" lIns="74295" tIns="37148" rIns="74295" bIns="37148">
            <a:spAutoFit/>
          </a:bodyPr>
          <a:lstStyle/>
          <a:p>
            <a:pPr algn="ctr"/>
            <a:r>
              <a:rPr lang="pt-BR" sz="4388" b="1" spc="41" dirty="0">
                <a:ln w="9525" cmpd="sng">
                  <a:solidFill>
                    <a:schemeClr val="tx2"/>
                  </a:solidFill>
                  <a:prstDash val="solid"/>
                </a:ln>
                <a:solidFill>
                  <a:srgbClr val="70AD47">
                    <a:tint val="1000"/>
                  </a:srgbClr>
                </a:solidFill>
                <a:effectLst>
                  <a:glow rad="38100">
                    <a:schemeClr val="accent1">
                      <a:alpha val="40000"/>
                    </a:schemeClr>
                  </a:glow>
                </a:effectLst>
              </a:rPr>
              <a:t>PET D300kg/m3</a:t>
            </a:r>
          </a:p>
        </p:txBody>
      </p:sp>
      <p:sp>
        <p:nvSpPr>
          <p:cNvPr id="2" name="CaixaDeTexto 1">
            <a:extLst>
              <a:ext uri="{FF2B5EF4-FFF2-40B4-BE49-F238E27FC236}">
                <a16:creationId xmlns:a16="http://schemas.microsoft.com/office/drawing/2014/main" id="{8778C382-32F5-5C06-5C20-229207DC7492}"/>
              </a:ext>
            </a:extLst>
          </p:cNvPr>
          <p:cNvSpPr txBox="1"/>
          <p:nvPr/>
        </p:nvSpPr>
        <p:spPr>
          <a:xfrm>
            <a:off x="919296" y="3743952"/>
            <a:ext cx="5273274" cy="3108543"/>
          </a:xfrm>
          <a:prstGeom prst="rect">
            <a:avLst/>
          </a:prstGeom>
          <a:noFill/>
        </p:spPr>
        <p:txBody>
          <a:bodyPr wrap="square" rtlCol="0">
            <a:spAutoFit/>
          </a:bodyPr>
          <a:lstStyle/>
          <a:p>
            <a:r>
              <a:rPr lang="pt-BR" sz="1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Quimicamente compatível com resinas de poliéster, éster-vinílicas e epóxi, apresentam padrão idêntico aos de núcleos de PVC nos processos de Infusão a vácuo.</a:t>
            </a:r>
          </a:p>
          <a:p>
            <a:endParaRPr lang="pt-BR" sz="140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r>
              <a:rPr lang="pt-BR" sz="1400" b="0" i="0" dirty="0">
                <a:solidFill>
                  <a:srgbClr val="000000"/>
                </a:solidFill>
                <a:effectLst/>
                <a:latin typeface="Verdana" panose="020B0604030504040204" pitchFamily="34" charset="0"/>
                <a:ea typeface="Verdana" panose="020B0604030504040204" pitchFamily="34" charset="0"/>
              </a:rPr>
              <a:t>Fácil de cortar, se molda perfeitamente ao molde e apresenta excelente desempenho na Infusão à Vácuo, assim como na laminação manual.</a:t>
            </a:r>
          </a:p>
          <a:p>
            <a:r>
              <a:rPr lang="pt-BR" sz="1400" b="0" i="0" dirty="0">
                <a:solidFill>
                  <a:srgbClr val="262626"/>
                </a:solidFill>
                <a:effectLst/>
                <a:latin typeface="Verdana" panose="020B0604030504040204" pitchFamily="34" charset="0"/>
                <a:ea typeface="Verdana" panose="020B0604030504040204" pitchFamily="34" charset="0"/>
              </a:rPr>
              <a:t>Densidade: 300kg/m3</a:t>
            </a:r>
          </a:p>
          <a:p>
            <a:r>
              <a:rPr lang="pt-BR" sz="1400" b="0" i="0" dirty="0">
                <a:solidFill>
                  <a:srgbClr val="262626"/>
                </a:solidFill>
                <a:effectLst/>
                <a:latin typeface="Verdana" panose="020B0604030504040204" pitchFamily="34" charset="0"/>
                <a:ea typeface="Verdana" panose="020B0604030504040204" pitchFamily="34" charset="0"/>
              </a:rPr>
              <a:t>Espessuras: 15mm e 40mm</a:t>
            </a:r>
          </a:p>
          <a:p>
            <a:r>
              <a:rPr lang="pt-BR" sz="1400" b="0" i="0" dirty="0">
                <a:solidFill>
                  <a:srgbClr val="262626"/>
                </a:solidFill>
                <a:effectLst/>
                <a:latin typeface="Verdana" panose="020B0604030504040204" pitchFamily="34" charset="0"/>
                <a:ea typeface="Verdana" panose="020B0604030504040204" pitchFamily="34" charset="0"/>
              </a:rPr>
              <a:t>Acabamentos: Ranhuras duplas e perfurado nos vértices. </a:t>
            </a:r>
          </a:p>
          <a:p>
            <a:r>
              <a:rPr lang="pt-BR" sz="1400" b="0" i="0" dirty="0">
                <a:solidFill>
                  <a:srgbClr val="262626"/>
                </a:solidFill>
                <a:effectLst/>
                <a:latin typeface="Verdana" panose="020B0604030504040204" pitchFamily="34" charset="0"/>
                <a:ea typeface="Verdana" panose="020B0604030504040204" pitchFamily="34" charset="0"/>
              </a:rPr>
              <a:t>Tecnologia DryCell para a melhor eficiência no processo de Infusão à Vácuo.</a:t>
            </a:r>
            <a:r>
              <a:rPr lang="pt-BR" sz="1400" dirty="0">
                <a:latin typeface="Verdana" panose="020B0604030504040204" pitchFamily="34" charset="0"/>
                <a:ea typeface="Verdana" panose="020B0604030504040204" pitchFamily="34" charset="0"/>
              </a:rPr>
              <a:t> </a:t>
            </a:r>
            <a:br>
              <a:rPr lang="pt-BR" sz="1400" dirty="0"/>
            </a:br>
            <a:endParaRPr lang="pt-BR"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m 4">
            <a:extLst>
              <a:ext uri="{FF2B5EF4-FFF2-40B4-BE49-F238E27FC236}">
                <a16:creationId xmlns:a16="http://schemas.microsoft.com/office/drawing/2014/main" id="{40A5C047-F63B-FB7D-D4FF-93730631D11C}"/>
              </a:ext>
            </a:extLst>
          </p:cNvPr>
          <p:cNvPicPr>
            <a:picLocks noChangeAspect="1"/>
          </p:cNvPicPr>
          <p:nvPr/>
        </p:nvPicPr>
        <p:blipFill>
          <a:blip r:embed="rId2"/>
          <a:stretch>
            <a:fillRect/>
          </a:stretch>
        </p:blipFill>
        <p:spPr>
          <a:xfrm>
            <a:off x="966334" y="307618"/>
            <a:ext cx="3192178" cy="1080000"/>
          </a:xfrm>
          <a:prstGeom prst="rect">
            <a:avLst/>
          </a:prstGeom>
        </p:spPr>
      </p:pic>
      <p:pic>
        <p:nvPicPr>
          <p:cNvPr id="9" name="Imagem 8">
            <a:extLst>
              <a:ext uri="{FF2B5EF4-FFF2-40B4-BE49-F238E27FC236}">
                <a16:creationId xmlns:a16="http://schemas.microsoft.com/office/drawing/2014/main" id="{AC5990AE-8D34-A0CE-A7DB-94B60CC15DCE}"/>
              </a:ext>
            </a:extLst>
          </p:cNvPr>
          <p:cNvPicPr>
            <a:picLocks noChangeAspect="1"/>
          </p:cNvPicPr>
          <p:nvPr/>
        </p:nvPicPr>
        <p:blipFill>
          <a:blip r:embed="rId3"/>
          <a:stretch>
            <a:fillRect/>
          </a:stretch>
        </p:blipFill>
        <p:spPr>
          <a:xfrm>
            <a:off x="8502503" y="141069"/>
            <a:ext cx="1174408" cy="1530925"/>
          </a:xfrm>
          <a:prstGeom prst="rect">
            <a:avLst/>
          </a:prstGeom>
        </p:spPr>
      </p:pic>
      <p:pic>
        <p:nvPicPr>
          <p:cNvPr id="7" name="Imagem 6">
            <a:extLst>
              <a:ext uri="{FF2B5EF4-FFF2-40B4-BE49-F238E27FC236}">
                <a16:creationId xmlns:a16="http://schemas.microsoft.com/office/drawing/2014/main" id="{98EF4657-7F96-AD58-0551-619DCF58512C}"/>
              </a:ext>
            </a:extLst>
          </p:cNvPr>
          <p:cNvPicPr>
            <a:picLocks noChangeAspect="1"/>
          </p:cNvPicPr>
          <p:nvPr/>
        </p:nvPicPr>
        <p:blipFill>
          <a:blip r:embed="rId4"/>
          <a:stretch>
            <a:fillRect/>
          </a:stretch>
        </p:blipFill>
        <p:spPr>
          <a:xfrm>
            <a:off x="6189658" y="3743952"/>
            <a:ext cx="3392464" cy="2663192"/>
          </a:xfrm>
          <a:prstGeom prst="rect">
            <a:avLst/>
          </a:prstGeom>
        </p:spPr>
      </p:pic>
    </p:spTree>
    <p:extLst>
      <p:ext uri="{BB962C8B-B14F-4D97-AF65-F5344CB8AC3E}">
        <p14:creationId xmlns:p14="http://schemas.microsoft.com/office/powerpoint/2010/main" val="413186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EE614E77-160E-DDB9-AB9A-B899FFEB71A3}"/>
              </a:ext>
            </a:extLst>
          </p:cNvPr>
          <p:cNvSpPr/>
          <p:nvPr/>
        </p:nvSpPr>
        <p:spPr>
          <a:xfrm>
            <a:off x="4119304" y="288242"/>
            <a:ext cx="5798447" cy="750271"/>
          </a:xfrm>
          <a:prstGeom prst="rect">
            <a:avLst/>
          </a:prstGeom>
          <a:noFill/>
        </p:spPr>
        <p:txBody>
          <a:bodyPr wrap="none" lIns="74295" tIns="37148" rIns="74295" bIns="37148">
            <a:spAutoFit/>
          </a:bodyPr>
          <a:lstStyle/>
          <a:p>
            <a:pPr algn="ctr"/>
            <a:r>
              <a:rPr lang="pt-BR" sz="4388" b="1" spc="41" dirty="0">
                <a:ln w="9525" cmpd="sng">
                  <a:solidFill>
                    <a:schemeClr val="tx2"/>
                  </a:solidFill>
                  <a:prstDash val="solid"/>
                </a:ln>
                <a:solidFill>
                  <a:srgbClr val="70AD47">
                    <a:tint val="1000"/>
                  </a:srgbClr>
                </a:solidFill>
                <a:effectLst>
                  <a:glow rad="38100">
                    <a:schemeClr val="accent1">
                      <a:alpha val="40000"/>
                    </a:schemeClr>
                  </a:glow>
                </a:effectLst>
              </a:rPr>
              <a:t>Painéis Dupla Face</a:t>
            </a:r>
          </a:p>
        </p:txBody>
      </p:sp>
      <p:pic>
        <p:nvPicPr>
          <p:cNvPr id="3" name="Imagem 2">
            <a:extLst>
              <a:ext uri="{FF2B5EF4-FFF2-40B4-BE49-F238E27FC236}">
                <a16:creationId xmlns:a16="http://schemas.microsoft.com/office/drawing/2014/main" id="{95BE74D6-2710-D9BA-2054-DC241FCD034C}"/>
              </a:ext>
            </a:extLst>
          </p:cNvPr>
          <p:cNvPicPr>
            <a:picLocks noChangeAspect="1"/>
          </p:cNvPicPr>
          <p:nvPr/>
        </p:nvPicPr>
        <p:blipFill>
          <a:blip r:embed="rId2"/>
          <a:stretch>
            <a:fillRect/>
          </a:stretch>
        </p:blipFill>
        <p:spPr>
          <a:xfrm>
            <a:off x="463031" y="339600"/>
            <a:ext cx="2449503" cy="828733"/>
          </a:xfrm>
          <a:prstGeom prst="rect">
            <a:avLst/>
          </a:prstGeom>
        </p:spPr>
      </p:pic>
      <p:pic>
        <p:nvPicPr>
          <p:cNvPr id="7" name="Imagem 6">
            <a:extLst>
              <a:ext uri="{FF2B5EF4-FFF2-40B4-BE49-F238E27FC236}">
                <a16:creationId xmlns:a16="http://schemas.microsoft.com/office/drawing/2014/main" id="{8DE3D4EE-ADB6-E1AA-3E64-04570B89AFED}"/>
              </a:ext>
            </a:extLst>
          </p:cNvPr>
          <p:cNvPicPr>
            <a:picLocks noChangeAspect="1"/>
          </p:cNvPicPr>
          <p:nvPr/>
        </p:nvPicPr>
        <p:blipFill>
          <a:blip r:embed="rId3"/>
          <a:stretch>
            <a:fillRect/>
          </a:stretch>
        </p:blipFill>
        <p:spPr>
          <a:xfrm>
            <a:off x="8699181" y="5573639"/>
            <a:ext cx="760044" cy="990772"/>
          </a:xfrm>
          <a:prstGeom prst="rect">
            <a:avLst/>
          </a:prstGeom>
        </p:spPr>
      </p:pic>
      <p:pic>
        <p:nvPicPr>
          <p:cNvPr id="2" name="Imagem 1">
            <a:extLst>
              <a:ext uri="{FF2B5EF4-FFF2-40B4-BE49-F238E27FC236}">
                <a16:creationId xmlns:a16="http://schemas.microsoft.com/office/drawing/2014/main" id="{915B0340-8CFE-438C-B9B6-5306633A5DE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0803" y="1261191"/>
            <a:ext cx="2814955" cy="1885315"/>
          </a:xfrm>
          <a:prstGeom prst="rect">
            <a:avLst/>
          </a:prstGeom>
          <a:noFill/>
          <a:ln>
            <a:noFill/>
          </a:ln>
        </p:spPr>
      </p:pic>
      <p:sp>
        <p:nvSpPr>
          <p:cNvPr id="8" name="CaixaDeTexto 7">
            <a:extLst>
              <a:ext uri="{FF2B5EF4-FFF2-40B4-BE49-F238E27FC236}">
                <a16:creationId xmlns:a16="http://schemas.microsoft.com/office/drawing/2014/main" id="{4F8E1598-7627-6A65-AFE8-C913500258EA}"/>
              </a:ext>
            </a:extLst>
          </p:cNvPr>
          <p:cNvSpPr txBox="1"/>
          <p:nvPr/>
        </p:nvSpPr>
        <p:spPr>
          <a:xfrm>
            <a:off x="542053" y="1279672"/>
            <a:ext cx="3396204" cy="1938992"/>
          </a:xfrm>
          <a:prstGeom prst="rect">
            <a:avLst/>
          </a:prstGeom>
          <a:noFill/>
        </p:spPr>
        <p:txBody>
          <a:bodyPr wrap="square" rtlCol="0">
            <a:spAutoFit/>
          </a:bodyPr>
          <a:lstStyle/>
          <a:p>
            <a:r>
              <a:rPr lang="pt-BR" sz="1200" kern="100" dirty="0">
                <a:solidFill>
                  <a:schemeClr val="tx2"/>
                </a:solidFill>
                <a:effectLst/>
                <a:latin typeface="Verdana Pro" panose="020B0604030504040204" pitchFamily="34" charset="0"/>
                <a:ea typeface="Calibri" panose="020F0502020204030204" pitchFamily="34" charset="0"/>
                <a:cs typeface="Times New Roman" panose="02020603050405020304" pitchFamily="18" charset="0"/>
              </a:rPr>
              <a:t>São painéis tipo “sanduiche” compostos por duas lâminas de face feitas em Fibra de Vidro sendo uma das faces com acabamento em Gel Coat, que envolvem um núcleo estrutural de espuma rígida de PVC ou de PET. </a:t>
            </a:r>
          </a:p>
          <a:p>
            <a:r>
              <a:rPr lang="pt-BR" sz="1200" kern="100" dirty="0">
                <a:solidFill>
                  <a:schemeClr val="tx2"/>
                </a:solidFill>
                <a:effectLst/>
                <a:latin typeface="Verdana Pro" panose="020B0604030504040204" pitchFamily="34" charset="0"/>
                <a:ea typeface="Calibri" panose="020F0502020204030204" pitchFamily="34" charset="0"/>
                <a:cs typeface="Times New Roman" panose="02020603050405020304" pitchFamily="18" charset="0"/>
              </a:rPr>
              <a:t>Essa composição de materiais confere ao conjunto diversas vantagens e uma resistência superior às resistências individuais de cada material.</a:t>
            </a:r>
          </a:p>
        </p:txBody>
      </p:sp>
      <p:sp>
        <p:nvSpPr>
          <p:cNvPr id="12" name="CaixaDeTexto 11">
            <a:extLst>
              <a:ext uri="{FF2B5EF4-FFF2-40B4-BE49-F238E27FC236}">
                <a16:creationId xmlns:a16="http://schemas.microsoft.com/office/drawing/2014/main" id="{1E6CACF9-2FA1-B854-B817-1A7CDB3FCC1B}"/>
              </a:ext>
            </a:extLst>
          </p:cNvPr>
          <p:cNvSpPr txBox="1"/>
          <p:nvPr/>
        </p:nvSpPr>
        <p:spPr>
          <a:xfrm>
            <a:off x="542053" y="3369184"/>
            <a:ext cx="9181369" cy="1384995"/>
          </a:xfrm>
          <a:prstGeom prst="rect">
            <a:avLst/>
          </a:prstGeom>
          <a:noFill/>
        </p:spPr>
        <p:txBody>
          <a:bodyPr wrap="square" rtlCol="0">
            <a:spAutoFit/>
          </a:bodyPr>
          <a:lstStyle/>
          <a:p>
            <a:r>
              <a:rPr lang="pt-BR" sz="1200" kern="100" dirty="0">
                <a:solidFill>
                  <a:schemeClr val="tx2"/>
                </a:solidFill>
                <a:effectLst/>
                <a:latin typeface="Verdana Pro" panose="020B0604030504040204" pitchFamily="34" charset="0"/>
                <a:ea typeface="Calibri" panose="020F0502020204030204" pitchFamily="34" charset="0"/>
                <a:cs typeface="Times New Roman" panose="02020603050405020304" pitchFamily="18" charset="0"/>
              </a:rPr>
              <a:t>Mais leve, mais forte, mais fácil de trabalhar, com excelente acabamento em ambos os lados e com possibilidade múltiplas de aplicações </a:t>
            </a:r>
            <a:r>
              <a:rPr lang="pt-BR" sz="1200" kern="100" dirty="0">
                <a:solidFill>
                  <a:schemeClr val="tx2"/>
                </a:solidFill>
                <a:latin typeface="Verdana Pro" panose="020B0604030504040204" pitchFamily="34" charset="0"/>
                <a:ea typeface="Calibri" panose="020F0502020204030204" pitchFamily="34" charset="0"/>
                <a:cs typeface="Times New Roman" panose="02020603050405020304" pitchFamily="18" charset="0"/>
              </a:rPr>
              <a:t>como </a:t>
            </a:r>
            <a:r>
              <a:rPr lang="pt-BR" sz="1200" kern="100" dirty="0">
                <a:solidFill>
                  <a:schemeClr val="tx2"/>
                </a:solidFill>
                <a:effectLst/>
                <a:latin typeface="Verdana Pro" panose="020B0604030504040204" pitchFamily="34" charset="0"/>
                <a:ea typeface="Calibri" panose="020F0502020204030204" pitchFamily="34" charset="0"/>
                <a:cs typeface="Times New Roman" panose="02020603050405020304" pitchFamily="18" charset="0"/>
              </a:rPr>
              <a:t>paredes estruturais, paredes divisórias, moveis internos e piso. </a:t>
            </a:r>
          </a:p>
          <a:p>
            <a:r>
              <a:rPr lang="pt-BR" sz="1200" kern="100" dirty="0">
                <a:solidFill>
                  <a:schemeClr val="tx2"/>
                </a:solidFill>
                <a:effectLst/>
                <a:latin typeface="Verdana Pro" panose="020B0604030504040204" pitchFamily="34" charset="0"/>
                <a:ea typeface="Calibri" panose="020F0502020204030204" pitchFamily="34" charset="0"/>
                <a:cs typeface="Times New Roman" panose="02020603050405020304" pitchFamily="18" charset="0"/>
              </a:rPr>
              <a:t>Apresentados em painéis com espessuras de 10mm a </a:t>
            </a:r>
            <a:r>
              <a:rPr lang="pt-BR" sz="1200" kern="100" dirty="0">
                <a:solidFill>
                  <a:schemeClr val="tx2"/>
                </a:solidFill>
                <a:latin typeface="Verdana Pro" panose="020B0604030504040204" pitchFamily="34" charset="0"/>
                <a:ea typeface="Calibri" panose="020F0502020204030204" pitchFamily="34" charset="0"/>
                <a:cs typeface="Times New Roman" panose="02020603050405020304" pitchFamily="18" charset="0"/>
              </a:rPr>
              <a:t>60</a:t>
            </a:r>
            <a:r>
              <a:rPr lang="pt-BR" sz="1200" kern="100" dirty="0">
                <a:solidFill>
                  <a:schemeClr val="tx2"/>
                </a:solidFill>
                <a:effectLst/>
                <a:latin typeface="Verdana Pro" panose="020B0604030504040204" pitchFamily="34" charset="0"/>
                <a:ea typeface="Calibri" panose="020F0502020204030204" pitchFamily="34" charset="0"/>
                <a:cs typeface="Times New Roman" panose="02020603050405020304" pitchFamily="18" charset="0"/>
              </a:rPr>
              <a:t>mm, podem ser fabricados de acordo com medidas customizadas de até </a:t>
            </a:r>
            <a:r>
              <a:rPr lang="pt-BR" sz="1200" kern="100" dirty="0">
                <a:solidFill>
                  <a:schemeClr val="tx2"/>
                </a:solidFill>
                <a:latin typeface="Verdana Pro" panose="020B0604030504040204" pitchFamily="34" charset="0"/>
                <a:ea typeface="Calibri" panose="020F0502020204030204" pitchFamily="34" charset="0"/>
                <a:cs typeface="Times New Roman" panose="02020603050405020304" pitchFamily="18" charset="0"/>
              </a:rPr>
              <a:t>3,30</a:t>
            </a:r>
            <a:r>
              <a:rPr lang="pt-BR" sz="1200" kern="100" dirty="0">
                <a:solidFill>
                  <a:schemeClr val="tx2"/>
                </a:solidFill>
                <a:effectLst/>
                <a:latin typeface="Verdana Pro" panose="020B0604030504040204" pitchFamily="34" charset="0"/>
                <a:ea typeface="Calibri" panose="020F0502020204030204" pitchFamily="34" charset="0"/>
                <a:cs typeface="Times New Roman" panose="02020603050405020304" pitchFamily="18" charset="0"/>
              </a:rPr>
              <a:t>m de comprimento e 2,20m de largura.</a:t>
            </a:r>
          </a:p>
          <a:p>
            <a:r>
              <a:rPr lang="pt-BR" sz="1200" kern="100" dirty="0">
                <a:solidFill>
                  <a:schemeClr val="tx2"/>
                </a:solidFill>
                <a:effectLst/>
                <a:latin typeface="Verdana Pro" panose="020B0604030504040204" pitchFamily="34" charset="0"/>
                <a:ea typeface="Calibri" panose="020F0502020204030204" pitchFamily="34" charset="0"/>
                <a:cs typeface="Times New Roman" panose="02020603050405020304" pitchFamily="18" charset="0"/>
              </a:rPr>
              <a:t> </a:t>
            </a:r>
          </a:p>
          <a:p>
            <a:r>
              <a:rPr lang="pt-BR" sz="1200" dirty="0">
                <a:solidFill>
                  <a:schemeClr val="tx2"/>
                </a:solidFill>
                <a:effectLst/>
                <a:latin typeface="Verdana Pro" panose="020B0604030504040204" pitchFamily="34" charset="0"/>
                <a:ea typeface="Calibri" panose="020F0502020204030204" pitchFamily="34" charset="0"/>
                <a:cs typeface="Times New Roman" panose="02020603050405020304" pitchFamily="18" charset="0"/>
              </a:rPr>
              <a:t>O acabamento também pode ser customizado de acordo com especificações do comprador incluindo a aplicação de texturas ou imitando couro (vinil) ou madeira ou mármores e granitos.</a:t>
            </a:r>
            <a:endParaRPr lang="pt-BR" sz="1200" dirty="0">
              <a:solidFill>
                <a:schemeClr val="tx2"/>
              </a:solidFill>
            </a:endParaRPr>
          </a:p>
        </p:txBody>
      </p:sp>
      <p:pic>
        <p:nvPicPr>
          <p:cNvPr id="11" name="Imagem 10">
            <a:extLst>
              <a:ext uri="{FF2B5EF4-FFF2-40B4-BE49-F238E27FC236}">
                <a16:creationId xmlns:a16="http://schemas.microsoft.com/office/drawing/2014/main" id="{D8573D04-09A1-B6E3-EF0B-56835231C75F}"/>
              </a:ext>
            </a:extLst>
          </p:cNvPr>
          <p:cNvPicPr>
            <a:picLocks noChangeAspect="1"/>
          </p:cNvPicPr>
          <p:nvPr/>
        </p:nvPicPr>
        <p:blipFill>
          <a:blip r:embed="rId5"/>
          <a:stretch>
            <a:fillRect/>
          </a:stretch>
        </p:blipFill>
        <p:spPr>
          <a:xfrm>
            <a:off x="6998304" y="1279672"/>
            <a:ext cx="2460921" cy="1903888"/>
          </a:xfrm>
          <a:prstGeom prst="rect">
            <a:avLst/>
          </a:prstGeom>
        </p:spPr>
      </p:pic>
      <p:sp>
        <p:nvSpPr>
          <p:cNvPr id="15" name="CaixaDeTexto 14">
            <a:extLst>
              <a:ext uri="{FF2B5EF4-FFF2-40B4-BE49-F238E27FC236}">
                <a16:creationId xmlns:a16="http://schemas.microsoft.com/office/drawing/2014/main" id="{F356E7E9-A77F-F171-7140-182CEDF659C3}"/>
              </a:ext>
            </a:extLst>
          </p:cNvPr>
          <p:cNvSpPr txBox="1"/>
          <p:nvPr/>
        </p:nvSpPr>
        <p:spPr>
          <a:xfrm>
            <a:off x="2979126" y="162174"/>
            <a:ext cx="1140178" cy="830997"/>
          </a:xfrm>
          <a:prstGeom prst="rect">
            <a:avLst/>
          </a:prstGeom>
          <a:noFill/>
        </p:spPr>
        <p:txBody>
          <a:bodyPr wrap="square" rtlCol="0">
            <a:spAutoFit/>
          </a:bodyPr>
          <a:lstStyle/>
          <a:p>
            <a:r>
              <a:rPr lang="pt-BR" sz="4800" b="1" dirty="0">
                <a:solidFill>
                  <a:schemeClr val="tx1">
                    <a:lumMod val="75000"/>
                    <a:lumOff val="25000"/>
                  </a:schemeClr>
                </a:solidFill>
                <a:latin typeface="Verdana" panose="020B0604030504040204" pitchFamily="34" charset="0"/>
                <a:ea typeface="Verdana" panose="020B0604030504040204" pitchFamily="34" charset="0"/>
              </a:rPr>
              <a:t>DF</a:t>
            </a:r>
          </a:p>
        </p:txBody>
      </p:sp>
    </p:spTree>
    <p:extLst>
      <p:ext uri="{BB962C8B-B14F-4D97-AF65-F5344CB8AC3E}">
        <p14:creationId xmlns:p14="http://schemas.microsoft.com/office/powerpoint/2010/main" val="128069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90E4F71-73B5-7311-117A-DCC599A5679E}"/>
              </a:ext>
            </a:extLst>
          </p:cNvPr>
          <p:cNvPicPr>
            <a:picLocks noChangeAspect="1"/>
          </p:cNvPicPr>
          <p:nvPr/>
        </p:nvPicPr>
        <p:blipFill>
          <a:blip r:embed="rId2"/>
          <a:stretch>
            <a:fillRect/>
          </a:stretch>
        </p:blipFill>
        <p:spPr>
          <a:xfrm>
            <a:off x="307231" y="171110"/>
            <a:ext cx="3192178" cy="1080000"/>
          </a:xfrm>
          <a:prstGeom prst="rect">
            <a:avLst/>
          </a:prstGeom>
        </p:spPr>
      </p:pic>
      <p:pic>
        <p:nvPicPr>
          <p:cNvPr id="8" name="Imagem 7">
            <a:extLst>
              <a:ext uri="{FF2B5EF4-FFF2-40B4-BE49-F238E27FC236}">
                <a16:creationId xmlns:a16="http://schemas.microsoft.com/office/drawing/2014/main" id="{35B9091B-04BF-58D0-B4DC-9566F1E00E0B}"/>
              </a:ext>
            </a:extLst>
          </p:cNvPr>
          <p:cNvPicPr>
            <a:picLocks noChangeAspect="1"/>
          </p:cNvPicPr>
          <p:nvPr/>
        </p:nvPicPr>
        <p:blipFill>
          <a:blip r:embed="rId3"/>
          <a:stretch>
            <a:fillRect/>
          </a:stretch>
        </p:blipFill>
        <p:spPr>
          <a:xfrm>
            <a:off x="307231" y="3249177"/>
            <a:ext cx="5088702" cy="3474156"/>
          </a:xfrm>
          <a:prstGeom prst="rect">
            <a:avLst/>
          </a:prstGeom>
        </p:spPr>
      </p:pic>
      <p:pic>
        <p:nvPicPr>
          <p:cNvPr id="4" name="Imagem 3">
            <a:extLst>
              <a:ext uri="{FF2B5EF4-FFF2-40B4-BE49-F238E27FC236}">
                <a16:creationId xmlns:a16="http://schemas.microsoft.com/office/drawing/2014/main" id="{7E8F5189-0958-F715-CC75-489F827BA20A}"/>
              </a:ext>
            </a:extLst>
          </p:cNvPr>
          <p:cNvPicPr>
            <a:picLocks noChangeAspect="1"/>
          </p:cNvPicPr>
          <p:nvPr/>
        </p:nvPicPr>
        <p:blipFill>
          <a:blip r:embed="rId4"/>
          <a:stretch>
            <a:fillRect/>
          </a:stretch>
        </p:blipFill>
        <p:spPr>
          <a:xfrm>
            <a:off x="4778414" y="822557"/>
            <a:ext cx="4673600" cy="2426620"/>
          </a:xfrm>
          <a:prstGeom prst="rect">
            <a:avLst/>
          </a:prstGeom>
        </p:spPr>
      </p:pic>
      <p:pic>
        <p:nvPicPr>
          <p:cNvPr id="6" name="Imagem 5">
            <a:extLst>
              <a:ext uri="{FF2B5EF4-FFF2-40B4-BE49-F238E27FC236}">
                <a16:creationId xmlns:a16="http://schemas.microsoft.com/office/drawing/2014/main" id="{2940111E-987A-FD6D-8E3F-E62F6E1FBFD5}"/>
              </a:ext>
            </a:extLst>
          </p:cNvPr>
          <p:cNvPicPr>
            <a:picLocks noChangeAspect="1"/>
          </p:cNvPicPr>
          <p:nvPr/>
        </p:nvPicPr>
        <p:blipFill>
          <a:blip r:embed="rId5"/>
          <a:stretch>
            <a:fillRect/>
          </a:stretch>
        </p:blipFill>
        <p:spPr>
          <a:xfrm>
            <a:off x="1122016" y="1297284"/>
            <a:ext cx="2774636" cy="1859544"/>
          </a:xfrm>
          <a:prstGeom prst="rect">
            <a:avLst/>
          </a:prstGeom>
        </p:spPr>
      </p:pic>
      <p:pic>
        <p:nvPicPr>
          <p:cNvPr id="9" name="Imagem 8">
            <a:extLst>
              <a:ext uri="{FF2B5EF4-FFF2-40B4-BE49-F238E27FC236}">
                <a16:creationId xmlns:a16="http://schemas.microsoft.com/office/drawing/2014/main" id="{FFA45B3D-10D9-4F4A-0D05-01215C0FC9F9}"/>
              </a:ext>
            </a:extLst>
          </p:cNvPr>
          <p:cNvPicPr>
            <a:picLocks noChangeAspect="1"/>
          </p:cNvPicPr>
          <p:nvPr/>
        </p:nvPicPr>
        <p:blipFill>
          <a:blip r:embed="rId6"/>
          <a:stretch>
            <a:fillRect/>
          </a:stretch>
        </p:blipFill>
        <p:spPr>
          <a:xfrm>
            <a:off x="5901498" y="3608824"/>
            <a:ext cx="3400546" cy="2764600"/>
          </a:xfrm>
          <a:prstGeom prst="rect">
            <a:avLst/>
          </a:prstGeom>
        </p:spPr>
      </p:pic>
      <p:sp>
        <p:nvSpPr>
          <p:cNvPr id="11" name="CaixaDeTexto 10">
            <a:extLst>
              <a:ext uri="{FF2B5EF4-FFF2-40B4-BE49-F238E27FC236}">
                <a16:creationId xmlns:a16="http://schemas.microsoft.com/office/drawing/2014/main" id="{D6DEEBE9-CB9A-FE2D-3EA2-6C0A2E5F3619}"/>
              </a:ext>
            </a:extLst>
          </p:cNvPr>
          <p:cNvSpPr txBox="1"/>
          <p:nvPr/>
        </p:nvSpPr>
        <p:spPr>
          <a:xfrm>
            <a:off x="3638236" y="47411"/>
            <a:ext cx="1140178" cy="830997"/>
          </a:xfrm>
          <a:prstGeom prst="rect">
            <a:avLst/>
          </a:prstGeom>
          <a:noFill/>
        </p:spPr>
        <p:txBody>
          <a:bodyPr wrap="square" rtlCol="0">
            <a:spAutoFit/>
          </a:bodyPr>
          <a:lstStyle/>
          <a:p>
            <a:r>
              <a:rPr lang="pt-BR" sz="4800" b="1" dirty="0">
                <a:solidFill>
                  <a:schemeClr val="tx1">
                    <a:lumMod val="75000"/>
                    <a:lumOff val="25000"/>
                  </a:schemeClr>
                </a:solidFill>
                <a:latin typeface="Verdana" panose="020B0604030504040204" pitchFamily="34" charset="0"/>
                <a:ea typeface="Verdana" panose="020B0604030504040204" pitchFamily="34" charset="0"/>
              </a:rPr>
              <a:t>DF</a:t>
            </a:r>
          </a:p>
        </p:txBody>
      </p:sp>
    </p:spTree>
    <p:extLst>
      <p:ext uri="{BB962C8B-B14F-4D97-AF65-F5344CB8AC3E}">
        <p14:creationId xmlns:p14="http://schemas.microsoft.com/office/powerpoint/2010/main" val="1384156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35505B17-5E93-855C-7F50-C844CEDB611F}"/>
              </a:ext>
            </a:extLst>
          </p:cNvPr>
          <p:cNvSpPr txBox="1"/>
          <p:nvPr/>
        </p:nvSpPr>
        <p:spPr>
          <a:xfrm>
            <a:off x="1444668" y="535650"/>
            <a:ext cx="7016664" cy="338554"/>
          </a:xfrm>
          <a:prstGeom prst="rect">
            <a:avLst/>
          </a:prstGeom>
          <a:noFill/>
        </p:spPr>
        <p:txBody>
          <a:bodyPr wrap="none" rtlCol="0">
            <a:spAutoFit/>
          </a:bodyPr>
          <a:lstStyle/>
          <a:p>
            <a:pPr algn="ctr"/>
            <a:r>
              <a:rPr lang="pt-BR" sz="1600" dirty="0"/>
              <a:t>Comparativo de resistências mecânicas das espumas rígidas DryCell</a:t>
            </a:r>
          </a:p>
        </p:txBody>
      </p:sp>
      <p:sp>
        <p:nvSpPr>
          <p:cNvPr id="10" name="CaixaDeTexto 9">
            <a:extLst>
              <a:ext uri="{FF2B5EF4-FFF2-40B4-BE49-F238E27FC236}">
                <a16:creationId xmlns:a16="http://schemas.microsoft.com/office/drawing/2014/main" id="{E2BC121A-7AE4-F190-11D2-1E537BA1AFE6}"/>
              </a:ext>
            </a:extLst>
          </p:cNvPr>
          <p:cNvSpPr txBox="1"/>
          <p:nvPr/>
        </p:nvSpPr>
        <p:spPr>
          <a:xfrm>
            <a:off x="1142286" y="-1597342"/>
            <a:ext cx="184731" cy="317459"/>
          </a:xfrm>
          <a:prstGeom prst="rect">
            <a:avLst/>
          </a:prstGeom>
          <a:noFill/>
        </p:spPr>
        <p:txBody>
          <a:bodyPr wrap="none" rtlCol="0">
            <a:spAutoFit/>
          </a:bodyPr>
          <a:lstStyle/>
          <a:p>
            <a:endParaRPr lang="pt-BR" sz="1463" dirty="0"/>
          </a:p>
        </p:txBody>
      </p:sp>
      <p:pic>
        <p:nvPicPr>
          <p:cNvPr id="5" name="Imagem 4">
            <a:extLst>
              <a:ext uri="{FF2B5EF4-FFF2-40B4-BE49-F238E27FC236}">
                <a16:creationId xmlns:a16="http://schemas.microsoft.com/office/drawing/2014/main" id="{8DE2E714-7696-51FC-610B-E678382C7823}"/>
              </a:ext>
            </a:extLst>
          </p:cNvPr>
          <p:cNvPicPr>
            <a:picLocks noChangeAspect="1"/>
          </p:cNvPicPr>
          <p:nvPr/>
        </p:nvPicPr>
        <p:blipFill>
          <a:blip r:embed="rId2"/>
          <a:stretch>
            <a:fillRect/>
          </a:stretch>
        </p:blipFill>
        <p:spPr>
          <a:xfrm>
            <a:off x="451247" y="1049620"/>
            <a:ext cx="9068534" cy="4724879"/>
          </a:xfrm>
          <a:prstGeom prst="rect">
            <a:avLst/>
          </a:prstGeom>
        </p:spPr>
      </p:pic>
    </p:spTree>
    <p:extLst>
      <p:ext uri="{BB962C8B-B14F-4D97-AF65-F5344CB8AC3E}">
        <p14:creationId xmlns:p14="http://schemas.microsoft.com/office/powerpoint/2010/main" val="3062120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0D5C61E9-3C05-C58E-55FC-0844745216E7}"/>
              </a:ext>
            </a:extLst>
          </p:cNvPr>
          <p:cNvSpPr txBox="1"/>
          <p:nvPr/>
        </p:nvSpPr>
        <p:spPr>
          <a:xfrm flipH="1">
            <a:off x="356134" y="553729"/>
            <a:ext cx="5898739" cy="4772653"/>
          </a:xfrm>
          <a:prstGeom prst="rect">
            <a:avLst/>
          </a:prstGeom>
          <a:noFill/>
        </p:spPr>
        <p:txBody>
          <a:bodyPr wrap="square" rtlCol="0">
            <a:spAutoFit/>
          </a:bodyPr>
          <a:lstStyle/>
          <a:p>
            <a:r>
              <a:rPr lang="pt-BR" b="1" dirty="0">
                <a:solidFill>
                  <a:srgbClr val="C00000"/>
                </a:solidFill>
                <a:latin typeface="Verdana" panose="020B0604030504040204" pitchFamily="34" charset="0"/>
                <a:ea typeface="Verdana" panose="020B0604030504040204" pitchFamily="34" charset="0"/>
                <a:cs typeface="Verdana" panose="020B0604030504040204" pitchFamily="34" charset="0"/>
              </a:rPr>
              <a:t>Infusão a vácuo (VIP)</a:t>
            </a:r>
          </a:p>
          <a:p>
            <a:endParaRPr lang="pt-BR"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r>
              <a:rPr lang="pt-BR" sz="1400" dirty="0">
                <a:latin typeface="Verdana" panose="020B0604030504040204" pitchFamily="34" charset="0"/>
                <a:ea typeface="Verdana" panose="020B0604030504040204" pitchFamily="34" charset="0"/>
                <a:cs typeface="Verdana" panose="020B0604030504040204" pitchFamily="34" charset="0"/>
              </a:rPr>
              <a:t>O processo de Infusão a vácuo (VIP) esta se tornando cada vez mais vantajoso em comparação com os processos de laminação manual devido a uma serie de vantagens que influenciam tanto na qualidade do laminado como na maior eficiência dos recursos de mão-de-obra.</a:t>
            </a:r>
          </a:p>
          <a:p>
            <a:endParaRPr lang="pt-BR" sz="1400" dirty="0">
              <a:latin typeface="Verdana" panose="020B0604030504040204" pitchFamily="34" charset="0"/>
              <a:ea typeface="Verdana" panose="020B0604030504040204" pitchFamily="34" charset="0"/>
              <a:cs typeface="Verdana" panose="020B0604030504040204" pitchFamily="34" charset="0"/>
            </a:endParaRPr>
          </a:p>
          <a:p>
            <a:r>
              <a:rPr lang="pt-BR" sz="1400" dirty="0">
                <a:latin typeface="Verdana" panose="020B0604030504040204" pitchFamily="34" charset="0"/>
                <a:ea typeface="Verdana" panose="020B0604030504040204" pitchFamily="34" charset="0"/>
                <a:cs typeface="Verdana" panose="020B0604030504040204" pitchFamily="34" charset="0"/>
              </a:rPr>
              <a:t>Desde embarcações pequenas, como nos demonstra a Marinha do Brasil na produção de </a:t>
            </a:r>
            <a:r>
              <a:rPr lang="pt-BR" sz="1400" dirty="0">
                <a:solidFill>
                  <a:srgbClr val="C00000"/>
                </a:solidFill>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escaleres</a:t>
            </a:r>
            <a:r>
              <a:rPr lang="pt-BR" sz="1400" dirty="0">
                <a:latin typeface="Verdana" panose="020B0604030504040204" pitchFamily="34" charset="0"/>
                <a:ea typeface="Verdana" panose="020B0604030504040204" pitchFamily="34" charset="0"/>
                <a:cs typeface="Verdana" panose="020B0604030504040204" pitchFamily="34" charset="0"/>
              </a:rPr>
              <a:t> até as maiores embarcações podem e devem ser feitos no processo VIP.</a:t>
            </a:r>
          </a:p>
          <a:p>
            <a:endParaRPr lang="pt-BR" sz="1400" dirty="0">
              <a:latin typeface="Verdana" panose="020B0604030504040204" pitchFamily="34" charset="0"/>
              <a:ea typeface="Verdana" panose="020B0604030504040204" pitchFamily="34" charset="0"/>
              <a:cs typeface="Verdana" panose="020B0604030504040204" pitchFamily="34" charset="0"/>
            </a:endParaRPr>
          </a:p>
          <a:p>
            <a:r>
              <a:rPr lang="pt-BR" sz="1400" dirty="0">
                <a:latin typeface="Verdana" panose="020B0604030504040204" pitchFamily="34" charset="0"/>
                <a:ea typeface="Verdana" panose="020B0604030504040204" pitchFamily="34" charset="0"/>
                <a:cs typeface="Verdana" panose="020B0604030504040204" pitchFamily="34" charset="0"/>
              </a:rPr>
              <a:t>Ademais, sabemos que a tecnologia futura sempre suplanta os processos passados, em especial os de cunho manual. </a:t>
            </a:r>
          </a:p>
          <a:p>
            <a:r>
              <a:rPr lang="pt-BR" sz="1400" dirty="0">
                <a:latin typeface="Verdana" panose="020B0604030504040204" pitchFamily="34" charset="0"/>
                <a:ea typeface="Verdana" panose="020B0604030504040204" pitchFamily="34" charset="0"/>
                <a:cs typeface="Verdana" panose="020B0604030504040204" pitchFamily="34" charset="0"/>
              </a:rPr>
              <a:t>Antecipe-se e esteja na liderança dessa tecnologia.</a:t>
            </a:r>
          </a:p>
          <a:p>
            <a:endParaRPr lang="pt-BR" sz="1400" dirty="0">
              <a:latin typeface="Verdana" panose="020B0604030504040204" pitchFamily="34" charset="0"/>
              <a:ea typeface="Verdana" panose="020B0604030504040204" pitchFamily="34" charset="0"/>
              <a:cs typeface="Verdana" panose="020B0604030504040204" pitchFamily="34" charset="0"/>
            </a:endParaRPr>
          </a:p>
          <a:p>
            <a:endParaRPr lang="pt-BR" sz="1400" dirty="0">
              <a:latin typeface="Verdana" panose="020B0604030504040204" pitchFamily="34" charset="0"/>
              <a:ea typeface="Verdana" panose="020B0604030504040204" pitchFamily="34" charset="0"/>
              <a:cs typeface="Verdana" panose="020B0604030504040204" pitchFamily="34" charset="0"/>
            </a:endParaRPr>
          </a:p>
          <a:p>
            <a:r>
              <a:rPr lang="pt-BR" sz="1400" dirty="0">
                <a:latin typeface="Verdana" panose="020B0604030504040204" pitchFamily="34" charset="0"/>
                <a:ea typeface="Verdana" panose="020B0604030504040204" pitchFamily="34" charset="0"/>
                <a:cs typeface="Verdana" panose="020B0604030504040204" pitchFamily="34" charset="0"/>
              </a:rPr>
              <a:t>Consulte-nos para saber mais detalhes.</a:t>
            </a:r>
          </a:p>
          <a:p>
            <a:endParaRPr lang="pt-BR" sz="1400" dirty="0">
              <a:solidFill>
                <a:schemeClr val="tx1">
                  <a:lumMod val="50000"/>
                  <a:lumOff val="50000"/>
                </a:schemeClr>
              </a:solidFill>
              <a:latin typeface="Calibri" panose="020F0502020204030204" pitchFamily="34" charset="0"/>
              <a:ea typeface="Verdana" panose="020B0604030504040204" pitchFamily="34" charset="0"/>
              <a:cs typeface="Calibri" panose="020F0502020204030204" pitchFamily="34" charset="0"/>
            </a:endParaRPr>
          </a:p>
          <a:p>
            <a:r>
              <a:rPr lang="pt-BR" sz="1138" dirty="0">
                <a:solidFill>
                  <a:schemeClr val="tx1">
                    <a:lumMod val="50000"/>
                    <a:lumOff val="50000"/>
                  </a:schemeClr>
                </a:solidFill>
                <a:latin typeface="Calibri" panose="020F0502020204030204" pitchFamily="34" charset="0"/>
                <a:cs typeface="Calibri" panose="020F0502020204030204" pitchFamily="34" charset="0"/>
              </a:rPr>
              <a:t>Para mais detalhes e consultas, entre em contato com</a:t>
            </a:r>
            <a:r>
              <a:rPr lang="pt-BR" sz="1138" dirty="0">
                <a:latin typeface="Calibri" panose="020F0502020204030204" pitchFamily="34" charset="0"/>
                <a:cs typeface="Calibri" panose="020F0502020204030204" pitchFamily="34" charset="0"/>
              </a:rPr>
              <a:t> </a:t>
            </a:r>
            <a:r>
              <a:rPr lang="pt-BR" sz="1138" dirty="0">
                <a:solidFill>
                  <a:srgbClr val="1C4DE7"/>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comercial@importecltd.com</a:t>
            </a:r>
            <a:r>
              <a:rPr lang="pt-BR" sz="1138" dirty="0">
                <a:solidFill>
                  <a:srgbClr val="1C4DE7"/>
                </a:solidFill>
                <a:latin typeface="Calibri" panose="020F0502020204030204" pitchFamily="34" charset="0"/>
                <a:cs typeface="Calibri" panose="020F0502020204030204" pitchFamily="34" charset="0"/>
              </a:rPr>
              <a:t> </a:t>
            </a:r>
            <a:r>
              <a:rPr lang="pt-BR" sz="1138" dirty="0">
                <a:solidFill>
                  <a:schemeClr val="tx1">
                    <a:lumMod val="50000"/>
                    <a:lumOff val="50000"/>
                  </a:schemeClr>
                </a:solidFill>
                <a:latin typeface="Calibri" panose="020F0502020204030204" pitchFamily="34" charset="0"/>
                <a:cs typeface="Calibri" panose="020F0502020204030204" pitchFamily="34" charset="0"/>
              </a:rPr>
              <a:t>ou </a:t>
            </a:r>
          </a:p>
          <a:p>
            <a:r>
              <a:rPr lang="pt-BR" sz="1138" dirty="0">
                <a:solidFill>
                  <a:schemeClr val="tx1">
                    <a:lumMod val="50000"/>
                    <a:lumOff val="50000"/>
                  </a:schemeClr>
                </a:solidFill>
                <a:latin typeface="Calibri" panose="020F0502020204030204" pitchFamily="34" charset="0"/>
                <a:cs typeface="Calibri" panose="020F0502020204030204" pitchFamily="34" charset="0"/>
              </a:rPr>
              <a:t>Whats (</a:t>
            </a:r>
            <a:r>
              <a:rPr lang="pt-BR" sz="1138" dirty="0">
                <a:solidFill>
                  <a:srgbClr val="1C4DE7"/>
                </a:solidFill>
                <a:latin typeface="Calibri" panose="020F0502020204030204" pitchFamily="34" charset="0"/>
                <a:cs typeface="Calibri" panose="020F0502020204030204" pitchFamily="34" charset="0"/>
              </a:rPr>
              <a:t>47) 99190-1050</a:t>
            </a:r>
          </a:p>
          <a:p>
            <a:endParaRPr lang="pt-BR" sz="1138" dirty="0">
              <a:latin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6A76F4F0-F081-A5FA-1668-8DBE29AF3F10}"/>
              </a:ext>
            </a:extLst>
          </p:cNvPr>
          <p:cNvSpPr txBox="1"/>
          <p:nvPr/>
        </p:nvSpPr>
        <p:spPr>
          <a:xfrm>
            <a:off x="6600497" y="462455"/>
            <a:ext cx="3090041" cy="6032421"/>
          </a:xfrm>
          <a:prstGeom prst="rect">
            <a:avLst/>
          </a:prstGeom>
          <a:noFill/>
        </p:spPr>
        <p:txBody>
          <a:bodyPr wrap="square" rtlCol="0">
            <a:spAutoFit/>
          </a:bodyPr>
          <a:lstStyle/>
          <a:p>
            <a:r>
              <a:rPr lang="pt-BR" dirty="0">
                <a:solidFill>
                  <a:srgbClr val="FF0000"/>
                </a:solidFill>
                <a:latin typeface="Calibri" panose="020F0502020204030204" pitchFamily="34" charset="0"/>
                <a:cs typeface="Calibri" panose="020F0502020204030204" pitchFamily="34" charset="0"/>
              </a:rPr>
              <a:t>Vantagens da Infusão a Vácuo</a:t>
            </a:r>
          </a:p>
          <a:p>
            <a:pPr marL="285750" indent="-285750">
              <a:buFont typeface="Arial" panose="020B0604020202020204" pitchFamily="34" charset="0"/>
              <a:buChar char="•"/>
            </a:pPr>
            <a:r>
              <a:rPr lang="pt-PT" sz="1400" dirty="0">
                <a:latin typeface="Calibri" panose="020F0502020204030204" pitchFamily="34" charset="0"/>
                <a:cs typeface="Calibri" panose="020F0502020204030204" pitchFamily="34" charset="0"/>
              </a:rPr>
              <a:t>Produtos mais fortes devido a melhores índices de consolidação e melhor ligação.</a:t>
            </a:r>
          </a:p>
          <a:p>
            <a:pPr marL="285750" indent="-285750">
              <a:buFont typeface="Arial" panose="020B0604020202020204" pitchFamily="34" charset="0"/>
              <a:buChar char="•"/>
            </a:pPr>
            <a:r>
              <a:rPr lang="pt-PT" sz="1400" dirty="0">
                <a:latin typeface="Calibri" panose="020F0502020204030204" pitchFamily="34" charset="0"/>
                <a:cs typeface="Calibri" panose="020F0502020204030204" pitchFamily="34" charset="0"/>
              </a:rPr>
              <a:t>Melhor relação fibra/resina.</a:t>
            </a:r>
          </a:p>
          <a:p>
            <a:pPr marL="285750" indent="-285750">
              <a:buFont typeface="Arial" panose="020B0604020202020204" pitchFamily="34" charset="0"/>
              <a:buChar char="•"/>
            </a:pPr>
            <a:r>
              <a:rPr lang="pt-PT" sz="1400" dirty="0">
                <a:latin typeface="Calibri" panose="020F0502020204030204" pitchFamily="34" charset="0"/>
                <a:cs typeface="Calibri" panose="020F0502020204030204" pitchFamily="34" charset="0"/>
              </a:rPr>
              <a:t>Controle de espessura </a:t>
            </a:r>
          </a:p>
          <a:p>
            <a:pPr marL="285750" indent="-285750">
              <a:buFont typeface="Arial" panose="020B0604020202020204" pitchFamily="34" charset="0"/>
              <a:buChar char="•"/>
            </a:pPr>
            <a:r>
              <a:rPr lang="pt-PT" sz="1400" dirty="0">
                <a:latin typeface="Calibri" panose="020F0502020204030204" pitchFamily="34" charset="0"/>
                <a:cs typeface="Calibri" panose="020F0502020204030204" pitchFamily="34" charset="0"/>
              </a:rPr>
              <a:t>Estruturas mais leves e mais resistentes, sem áreas brancas.</a:t>
            </a:r>
          </a:p>
          <a:p>
            <a:pPr marL="285750" indent="-285750">
              <a:buFont typeface="Arial" panose="020B0604020202020204" pitchFamily="34" charset="0"/>
              <a:buChar char="•"/>
            </a:pPr>
            <a:r>
              <a:rPr lang="pt-PT" sz="1400" dirty="0">
                <a:latin typeface="Calibri" panose="020F0502020204030204" pitchFamily="34" charset="0"/>
                <a:cs typeface="Calibri" panose="020F0502020204030204" pitchFamily="34" charset="0"/>
              </a:rPr>
              <a:t>Custos de produção bastante parecido com a laminação manual devido ao menor desperdício de resina e menor tempo de MO.</a:t>
            </a:r>
          </a:p>
          <a:p>
            <a:pPr marL="285750" indent="-285750">
              <a:buFont typeface="Arial" panose="020B0604020202020204" pitchFamily="34" charset="0"/>
              <a:buChar char="•"/>
            </a:pPr>
            <a:r>
              <a:rPr lang="pt-PT" sz="1400" dirty="0">
                <a:latin typeface="Calibri" panose="020F0502020204030204" pitchFamily="34" charset="0"/>
                <a:cs typeface="Calibri" panose="020F0502020204030204" pitchFamily="34" charset="0"/>
              </a:rPr>
              <a:t>Consistência na qualidade do produto que pode ser controlado com maior certeza de perfeição. </a:t>
            </a:r>
          </a:p>
          <a:p>
            <a:pPr marL="285750" indent="-285750">
              <a:buFont typeface="Arial" panose="020B0604020202020204" pitchFamily="34" charset="0"/>
              <a:buChar char="•"/>
            </a:pPr>
            <a:r>
              <a:rPr lang="pt-PT" sz="1400" dirty="0">
                <a:latin typeface="Calibri" panose="020F0502020204030204" pitchFamily="34" charset="0"/>
                <a:cs typeface="Calibri" panose="020F0502020204030204" pitchFamily="34" charset="0"/>
              </a:rPr>
              <a:t>Baixo investimento inicial para começar.</a:t>
            </a:r>
          </a:p>
          <a:p>
            <a:pPr marL="285750" indent="-285750">
              <a:buFont typeface="Arial" panose="020B0604020202020204" pitchFamily="34" charset="0"/>
              <a:buChar char="•"/>
            </a:pPr>
            <a:r>
              <a:rPr lang="pt-PT" sz="1400" dirty="0">
                <a:latin typeface="Calibri" panose="020F0502020204030204" pitchFamily="34" charset="0"/>
                <a:cs typeface="Calibri" panose="020F0502020204030204" pitchFamily="34" charset="0"/>
              </a:rPr>
              <a:t>Ecologicamente correto. (redução de gases no ambiente, melhorando as condições de trabalho) </a:t>
            </a:r>
          </a:p>
          <a:p>
            <a:pPr marL="285750" indent="-285750">
              <a:buFont typeface="Arial" panose="020B0604020202020204" pitchFamily="34" charset="0"/>
              <a:buChar char="•"/>
            </a:pPr>
            <a:r>
              <a:rPr lang="pt-PT" sz="1400" dirty="0">
                <a:latin typeface="Calibri" panose="020F0502020204030204" pitchFamily="34" charset="0"/>
                <a:cs typeface="Calibri" panose="020F0502020204030204" pitchFamily="34" charset="0"/>
              </a:rPr>
              <a:t>Grandes projetos possíveis (o VIP auxilia na produção fácil de grandes estruturas – cascos de barcos, turbinas eólicas e muito mais) </a:t>
            </a:r>
          </a:p>
          <a:p>
            <a:pPr marL="285750" indent="-285750">
              <a:buFont typeface="Arial" panose="020B0604020202020204" pitchFamily="34" charset="0"/>
              <a:buChar char="•"/>
            </a:pPr>
            <a:r>
              <a:rPr lang="pt-PT" sz="1400" dirty="0">
                <a:latin typeface="Calibri" panose="020F0502020204030204" pitchFamily="34" charset="0"/>
                <a:cs typeface="Calibri" panose="020F0502020204030204" pitchFamily="34" charset="0"/>
              </a:rPr>
              <a:t>Sem pressa por restrições de tempo</a:t>
            </a:r>
            <a:endParaRPr lang="pt-BR"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pt-B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7099812"/>
      </p:ext>
    </p:extLst>
  </p:cSld>
  <p:clrMapOvr>
    <a:masterClrMapping/>
  </p:clrMapOvr>
</p:sld>
</file>

<file path=ppt/theme/theme1.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{2D543605-5ABD-AD4A-82B3-91AD0BC3DA45}tf10001120</Template>
  <TotalTime>4707</TotalTime>
  <Words>977</Words>
  <Application>Microsoft Office PowerPoint</Application>
  <PresentationFormat>Papel A4 (210 x 297 mm)</PresentationFormat>
  <Paragraphs>87</Paragraphs>
  <Slides>12</Slides>
  <Notes>3</Notes>
  <HiddenSlides>1</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12</vt:i4>
      </vt:variant>
    </vt:vector>
  </HeadingPairs>
  <TitlesOfParts>
    <vt:vector size="21" baseType="lpstr">
      <vt:lpstr>Meiryo</vt:lpstr>
      <vt:lpstr>Arial</vt:lpstr>
      <vt:lpstr>Arial Black</vt:lpstr>
      <vt:lpstr>Calibri</vt:lpstr>
      <vt:lpstr>Corbel</vt:lpstr>
      <vt:lpstr>Poppins</vt:lpstr>
      <vt:lpstr>Verdana</vt:lpstr>
      <vt:lpstr>Verdana Pro</vt:lpstr>
      <vt:lpstr>ShojiVTI</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Julia Rhenius Loureiro</dc:creator>
  <cp:lastModifiedBy>JCL</cp:lastModifiedBy>
  <cp:revision>66</cp:revision>
  <cp:lastPrinted>2024-04-05T14:30:05Z</cp:lastPrinted>
  <dcterms:created xsi:type="dcterms:W3CDTF">2023-01-20T17:15:14Z</dcterms:created>
  <dcterms:modified xsi:type="dcterms:W3CDTF">2025-01-20T19:22:46Z</dcterms:modified>
</cp:coreProperties>
</file>